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1"/>
  </p:notesMasterIdLst>
  <p:sldIdLst>
    <p:sldId id="256" r:id="rId2"/>
    <p:sldId id="285" r:id="rId3"/>
    <p:sldId id="260" r:id="rId4"/>
    <p:sldId id="261" r:id="rId5"/>
    <p:sldId id="262" r:id="rId6"/>
    <p:sldId id="264" r:id="rId7"/>
    <p:sldId id="265" r:id="rId8"/>
    <p:sldId id="268" r:id="rId9"/>
    <p:sldId id="269" r:id="rId10"/>
    <p:sldId id="270" r:id="rId11"/>
    <p:sldId id="272" r:id="rId12"/>
    <p:sldId id="274" r:id="rId13"/>
    <p:sldId id="275" r:id="rId14"/>
    <p:sldId id="276" r:id="rId15"/>
    <p:sldId id="277" r:id="rId16"/>
    <p:sldId id="278" r:id="rId17"/>
    <p:sldId id="280" r:id="rId18"/>
    <p:sldId id="281" r:id="rId19"/>
    <p:sldId id="282" r:id="rId20"/>
  </p:sldIdLst>
  <p:sldSz cx="12192000" cy="6858000"/>
  <p:notesSz cx="6797675" cy="9928225"/>
  <p:embeddedFontLst>
    <p:embeddedFont>
      <p:font typeface="Noto Sans Symbols" pitchFamily="2" charset="0"/>
      <p:regular r:id="rId22"/>
      <p:bold r:id="rId23"/>
    </p:embeddedFont>
    <p:embeddedFont>
      <p:font typeface="Play" pitchFamily="2" charset="77"/>
      <p:regular r:id="rId24"/>
      <p:bold r:id="rId25"/>
      <p:italic r:id="rId26"/>
      <p:boldItalic r:id="rId2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7" roundtripDataSignature="AMtx7mgaiCnKQUQUhTnFISIqIFJCvWjVs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75071E7-99A2-401C-91B7-09620C3545FB}">
  <a:tblStyle styleId="{575071E7-99A2-401C-91B7-09620C3545FB}" styleName="Table_0">
    <a:wholeTbl>
      <a:tcTxStyle b="off" i="off">
        <a:font>
          <a:latin typeface="Aptos"/>
          <a:ea typeface="Aptos"/>
          <a:cs typeface="Aptos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E6E6"/>
          </a:solidFill>
        </a:fill>
      </a:tcStyle>
    </a:wholeTbl>
    <a:band1H>
      <a:tcTxStyle/>
      <a:tcStyle>
        <a:tcBdr/>
        <a:fill>
          <a:solidFill>
            <a:srgbClr val="FFCACA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FFCACA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Aptos"/>
          <a:ea typeface="Aptos"/>
          <a:cs typeface="Aptos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Aptos"/>
          <a:ea typeface="Aptos"/>
          <a:cs typeface="Aptos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Aptos"/>
          <a:ea typeface="Aptos"/>
          <a:cs typeface="Aptos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Aptos"/>
          <a:ea typeface="Aptos"/>
          <a:cs typeface="Aptos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9498"/>
    <p:restoredTop sz="94658"/>
  </p:normalViewPr>
  <p:slideViewPr>
    <p:cSldViewPr snapToGrid="0" showGuides="1">
      <p:cViewPr varScale="1">
        <p:scale>
          <a:sx n="101" d="100"/>
          <a:sy n="101" d="100"/>
        </p:scale>
        <p:origin x="208" y="5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7" Type="http://customschemas.google.com/relationships/presentationmetadata" Target="metadata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46400" cy="498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49688" y="0"/>
            <a:ext cx="2946400" cy="498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429750"/>
            <a:ext cx="2946400" cy="498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‹Nr.›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CH"/>
              <a:t>Sandro</a:t>
            </a:r>
            <a:endParaRPr/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-"/>
            </a:pPr>
            <a:r>
              <a:rPr lang="de-CH"/>
              <a:t>Begrüssung </a:t>
            </a:r>
            <a:endParaRPr/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-"/>
            </a:pPr>
            <a:r>
              <a:rPr lang="de-CH"/>
              <a:t>Anwesenheitskontrolle</a:t>
            </a:r>
            <a:endParaRPr/>
          </a:p>
        </p:txBody>
      </p:sp>
      <p:sp>
        <p:nvSpPr>
          <p:cNvPr id="87" name="Google Shape;87;p1:notes"/>
          <p:cNvSpPr txBox="1">
            <a:spLocks noGrp="1"/>
          </p:cNvSpPr>
          <p:nvPr>
            <p:ph type="sldNum" idx="12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230508-A3E2-4308-BA90-DBE3BB1D5954}" type="slidenum">
              <a:rPr lang="de-CH" smtClean="0"/>
              <a:t>2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4000719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6" name="Google Shape;136;p5:notes"/>
          <p:cNvSpPr txBox="1">
            <a:spLocks noGrp="1"/>
          </p:cNvSpPr>
          <p:nvPr>
            <p:ph type="body" idx="1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CH"/>
              <a:t>Jan / Danijela</a:t>
            </a:r>
            <a:endParaRPr/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-"/>
            </a:pPr>
            <a:r>
              <a:rPr lang="de-CH"/>
              <a:t>Khur wird laut, bunt und sichtbar</a:t>
            </a:r>
            <a:endParaRPr/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-"/>
            </a:pPr>
            <a:r>
              <a:rPr lang="de-CH"/>
              <a:t>Fasnacht us Leidenschaft</a:t>
            </a:r>
            <a:endParaRPr/>
          </a:p>
          <a:p>
            <a:pPr marL="171450" lvl="0" indent="-952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/>
          </a:p>
        </p:txBody>
      </p:sp>
      <p:sp>
        <p:nvSpPr>
          <p:cNvPr id="137" name="Google Shape;137;p5:notes"/>
          <p:cNvSpPr txBox="1">
            <a:spLocks noGrp="1"/>
          </p:cNvSpPr>
          <p:nvPr>
            <p:ph type="sldNum" idx="12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8" name="Google Shape;148;p6:notes"/>
          <p:cNvSpPr txBox="1">
            <a:spLocks noGrp="1"/>
          </p:cNvSpPr>
          <p:nvPr>
            <p:ph type="body" idx="1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CH"/>
              <a:t>Alessandra</a:t>
            </a:r>
            <a:endParaRPr/>
          </a:p>
        </p:txBody>
      </p:sp>
      <p:sp>
        <p:nvSpPr>
          <p:cNvPr id="149" name="Google Shape;149;p6:notes"/>
          <p:cNvSpPr txBox="1">
            <a:spLocks noGrp="1"/>
          </p:cNvSpPr>
          <p:nvPr>
            <p:ph type="sldNum" idx="12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2" name="Google Shape;162;p7:notes"/>
          <p:cNvSpPr txBox="1">
            <a:spLocks noGrp="1"/>
          </p:cNvSpPr>
          <p:nvPr>
            <p:ph type="body" idx="1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CH"/>
              <a:t>Alexandra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CH"/>
              <a:t>Neu:</a:t>
            </a:r>
            <a:endParaRPr/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-"/>
            </a:pPr>
            <a:r>
              <a:rPr lang="de-CH"/>
              <a:t>Treffpunkt 16:45 Uhr mit Beginn Guggenmusik in der Rathaushalle</a:t>
            </a:r>
            <a:endParaRPr/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-"/>
            </a:pPr>
            <a:r>
              <a:rPr lang="de-CH"/>
              <a:t>17:11 Uhr Schlüsselübernahme</a:t>
            </a:r>
            <a:endParaRPr/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-"/>
            </a:pPr>
            <a:r>
              <a:rPr lang="de-CH"/>
              <a:t>Kurze Ansprache FVC</a:t>
            </a:r>
            <a:endParaRPr/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-"/>
            </a:pPr>
            <a:r>
              <a:rPr lang="de-CH"/>
              <a:t>Eröffnung Apéro und Guggen Konzerte</a:t>
            </a:r>
            <a:endParaRPr/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-"/>
            </a:pPr>
            <a:r>
              <a:rPr lang="de-CH"/>
              <a:t>18:00 Uhr Ende der Veranstaltung</a:t>
            </a:r>
            <a:endParaRPr/>
          </a:p>
        </p:txBody>
      </p:sp>
      <p:sp>
        <p:nvSpPr>
          <p:cNvPr id="163" name="Google Shape;163;p7:notes"/>
          <p:cNvSpPr txBox="1">
            <a:spLocks noGrp="1"/>
          </p:cNvSpPr>
          <p:nvPr>
            <p:ph type="sldNum" idx="12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8" name="Google Shape;188;p9:notes"/>
          <p:cNvSpPr txBox="1">
            <a:spLocks noGrp="1"/>
          </p:cNvSpPr>
          <p:nvPr>
            <p:ph type="body" idx="1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CH"/>
              <a:t>Danijela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CH"/>
              <a:t>Neu: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CH"/>
              <a:t>- Fix 1-2 Vertreter einheimischer Guggen und Kliggen</a:t>
            </a:r>
            <a:endParaRPr/>
          </a:p>
        </p:txBody>
      </p:sp>
      <p:sp>
        <p:nvSpPr>
          <p:cNvPr id="189" name="Google Shape;189;p9:notes"/>
          <p:cNvSpPr txBox="1">
            <a:spLocks noGrp="1"/>
          </p:cNvSpPr>
          <p:nvPr>
            <p:ph type="sldNum" idx="12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1" name="Google Shape;201;p10:notes"/>
          <p:cNvSpPr txBox="1">
            <a:spLocks noGrp="1"/>
          </p:cNvSpPr>
          <p:nvPr>
            <p:ph type="body" idx="1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CH"/>
              <a:t>Patric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CH"/>
              <a:t>Neu:</a:t>
            </a:r>
            <a:endParaRPr/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-"/>
            </a:pPr>
            <a:r>
              <a:rPr lang="de-CH"/>
              <a:t>Lokalprämierung</a:t>
            </a:r>
            <a:endParaRPr/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-"/>
            </a:pPr>
            <a:r>
              <a:rPr lang="de-CH"/>
              <a:t>3 Kategorien (Beizen, Restaurant, Andere)</a:t>
            </a:r>
            <a:endParaRPr/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-"/>
            </a:pPr>
            <a:r>
              <a:rPr lang="de-CH"/>
              <a:t>Jury ergänzt durch Vertreter Kliggen und Guggen (12 Mitglieder Guggen und Kliggen)</a:t>
            </a:r>
            <a:endParaRPr/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-"/>
            </a:pPr>
            <a:r>
              <a:rPr lang="de-CH"/>
              <a:t>Am Ende der Veranstaltung können interessierte sich bei Alessandra melden</a:t>
            </a:r>
            <a:endParaRPr/>
          </a:p>
          <a:p>
            <a:pPr marL="171450" lvl="0" indent="-952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/>
          </a:p>
        </p:txBody>
      </p:sp>
      <p:sp>
        <p:nvSpPr>
          <p:cNvPr id="202" name="Google Shape;202;p10:notes"/>
          <p:cNvSpPr txBox="1">
            <a:spLocks noGrp="1"/>
          </p:cNvSpPr>
          <p:nvPr>
            <p:ph type="sldNum" idx="12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1" name="Google Shape;231;p13:notes"/>
          <p:cNvSpPr txBox="1">
            <a:spLocks noGrp="1"/>
          </p:cNvSpPr>
          <p:nvPr>
            <p:ph type="body" idx="1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CH"/>
              <a:t>Jan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CH"/>
              <a:t>Neu:</a:t>
            </a:r>
            <a:endParaRPr/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-"/>
            </a:pPr>
            <a:r>
              <a:rPr lang="de-CH"/>
              <a:t>Khurer Knall mit Lied und Konfettiregen Martinsplatz</a:t>
            </a:r>
            <a:endParaRPr/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-"/>
            </a:pPr>
            <a:r>
              <a:rPr lang="de-CH"/>
              <a:t>Zelt mit Beheizung Kornplatz</a:t>
            </a:r>
            <a:endParaRPr/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-"/>
            </a:pPr>
            <a:r>
              <a:rPr lang="de-CH"/>
              <a:t>Vorgängig Gönnerapéro</a:t>
            </a:r>
            <a:endParaRPr/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-"/>
            </a:pPr>
            <a:r>
              <a:rPr lang="de-CH"/>
              <a:t>Mehrfach Auftritte möglich, bitte frühzeitig melden</a:t>
            </a:r>
            <a:endParaRPr/>
          </a:p>
        </p:txBody>
      </p:sp>
      <p:sp>
        <p:nvSpPr>
          <p:cNvPr id="232" name="Google Shape;232;p13:notes"/>
          <p:cNvSpPr txBox="1">
            <a:spLocks noGrp="1"/>
          </p:cNvSpPr>
          <p:nvPr>
            <p:ph type="sldNum" idx="12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4" name="Google Shape;244;p14:notes"/>
          <p:cNvSpPr txBox="1">
            <a:spLocks noGrp="1"/>
          </p:cNvSpPr>
          <p:nvPr>
            <p:ph type="body" idx="1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CH"/>
              <a:t>Thomas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CH"/>
              <a:t>Neu:</a:t>
            </a:r>
            <a:endParaRPr/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-"/>
            </a:pPr>
            <a:r>
              <a:rPr lang="de-CH"/>
              <a:t>Zeiten bei der Wagenannahme sind verbindlich</a:t>
            </a:r>
            <a:endParaRPr/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-"/>
            </a:pPr>
            <a:r>
              <a:rPr lang="de-CH"/>
              <a:t>Masse für Fahrzeuge sind einzuhalten</a:t>
            </a:r>
            <a:endParaRPr/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-"/>
            </a:pPr>
            <a:r>
              <a:rPr lang="de-CH"/>
              <a:t>Startnummern werden stabiler produziert</a:t>
            </a:r>
            <a:endParaRPr/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-"/>
            </a:pPr>
            <a:r>
              <a:rPr lang="de-CH"/>
              <a:t>Startnummern werden durch Vertreter FVC getragen</a:t>
            </a:r>
            <a:endParaRPr/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-"/>
            </a:pPr>
            <a:r>
              <a:rPr lang="de-CH"/>
              <a:t>Zuschauer Voting keine Jury mehr</a:t>
            </a:r>
            <a:endParaRPr/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-"/>
            </a:pPr>
            <a:r>
              <a:rPr lang="de-CH"/>
              <a:t>1. Platz darf Startplatz für das kommende Jahr aussuchen</a:t>
            </a:r>
            <a:endParaRPr/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-"/>
            </a:pPr>
            <a:r>
              <a:rPr lang="de-CH"/>
              <a:t>Nur einheimische kommen in die Rangierung</a:t>
            </a:r>
            <a:endParaRPr/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-"/>
            </a:pPr>
            <a:r>
              <a:rPr lang="de-CH"/>
              <a:t>Erhöhung WC und Abfall an der Kasernenstrasse</a:t>
            </a:r>
            <a:endParaRPr/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-"/>
            </a:pPr>
            <a:r>
              <a:rPr lang="de-CH"/>
              <a:t>Treffpunkt nach dem Umzug ist der Arcas-Platz</a:t>
            </a:r>
            <a:endParaRPr/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-"/>
            </a:pPr>
            <a:r>
              <a:rPr lang="de-CH"/>
              <a:t>Auftrittsplan für Guggenkonzerte auf dem Arcas-Platz</a:t>
            </a:r>
            <a:endParaRPr/>
          </a:p>
        </p:txBody>
      </p:sp>
      <p:sp>
        <p:nvSpPr>
          <p:cNvPr id="245" name="Google Shape;245;p14:notes"/>
          <p:cNvSpPr txBox="1">
            <a:spLocks noGrp="1"/>
          </p:cNvSpPr>
          <p:nvPr>
            <p:ph type="sldNum" idx="12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7" name="Google Shape;257;p15:notes"/>
          <p:cNvSpPr txBox="1">
            <a:spLocks noGrp="1"/>
          </p:cNvSpPr>
          <p:nvPr>
            <p:ph type="body" idx="1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CH"/>
              <a:t>Urban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CH"/>
              <a:t>Neu:</a:t>
            </a:r>
            <a:endParaRPr/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-"/>
            </a:pPr>
            <a:r>
              <a:rPr lang="de-CH"/>
              <a:t>Kornplatz Zelt mit Bühne und Festwirtschaft</a:t>
            </a:r>
            <a:endParaRPr/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-"/>
            </a:pPr>
            <a:r>
              <a:rPr lang="de-CH"/>
              <a:t>Arcas-Platz Festwirtschaft und Bühne</a:t>
            </a:r>
            <a:endParaRPr/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-"/>
            </a:pPr>
            <a:r>
              <a:rPr lang="de-CH"/>
              <a:t>Auftrittsplan Kornplatz, Arcas-Platz, Martinsplatz und Rathaushalle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de-CH"/>
              <a:t>    Kornplatz und Arcas-Platz enger Auftrittsplan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de-CH"/>
              <a:t>    Martinsplatz und Rathaushalle mit einigen Lücken</a:t>
            </a:r>
            <a:endParaRPr/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Char char="🡪"/>
            </a:pPr>
            <a:r>
              <a:rPr lang="de-CH"/>
              <a:t>Auftrittsplan Idee ok für die Guggen?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endParaRPr/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-"/>
            </a:pPr>
            <a:r>
              <a:rPr lang="de-CH"/>
              <a:t>Möglichst viele Kliggen mit Fahrzeugen für Barbetrieb</a:t>
            </a:r>
            <a:endParaRPr/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-"/>
            </a:pPr>
            <a:r>
              <a:rPr lang="de-CH"/>
              <a:t>Vom Martinsplatz bis zur Rathaushalle und Kornplatz</a:t>
            </a:r>
            <a:endParaRPr/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-"/>
            </a:pPr>
            <a:r>
              <a:rPr lang="de-CH"/>
              <a:t>Sitzgelegenheiten dürfen aufgebaut werden</a:t>
            </a:r>
            <a:endParaRPr/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-"/>
            </a:pPr>
            <a:r>
              <a:rPr lang="de-CH"/>
              <a:t>Interessierte Kliggen melden sich am Ende der Veranstaltung bei Urban</a:t>
            </a:r>
            <a:endParaRPr/>
          </a:p>
        </p:txBody>
      </p:sp>
      <p:sp>
        <p:nvSpPr>
          <p:cNvPr id="258" name="Google Shape;258;p15:notes"/>
          <p:cNvSpPr txBox="1">
            <a:spLocks noGrp="1"/>
          </p:cNvSpPr>
          <p:nvPr>
            <p:ph type="sldNum" idx="12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8" name="Google Shape;288;p17:notes"/>
          <p:cNvSpPr txBox="1">
            <a:spLocks noGrp="1"/>
          </p:cNvSpPr>
          <p:nvPr>
            <p:ph type="body" idx="1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CH"/>
              <a:t>Urban</a:t>
            </a:r>
            <a:endParaRPr/>
          </a:p>
        </p:txBody>
      </p:sp>
      <p:sp>
        <p:nvSpPr>
          <p:cNvPr id="289" name="Google Shape;289;p17:notes"/>
          <p:cNvSpPr txBox="1">
            <a:spLocks noGrp="1"/>
          </p:cNvSpPr>
          <p:nvPr>
            <p:ph type="sldNum" idx="12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4" name="Google Shape;314;p19:notes"/>
          <p:cNvSpPr txBox="1">
            <a:spLocks noGrp="1"/>
          </p:cNvSpPr>
          <p:nvPr>
            <p:ph type="body" idx="1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CH"/>
              <a:t>Urban</a:t>
            </a:r>
            <a:endParaRPr/>
          </a:p>
        </p:txBody>
      </p:sp>
      <p:sp>
        <p:nvSpPr>
          <p:cNvPr id="315" name="Google Shape;315;p19:notes"/>
          <p:cNvSpPr txBox="1">
            <a:spLocks noGrp="1"/>
          </p:cNvSpPr>
          <p:nvPr>
            <p:ph type="sldNum" idx="12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7" name="Google Shape;327;p20:notes"/>
          <p:cNvSpPr txBox="1">
            <a:spLocks noGrp="1"/>
          </p:cNvSpPr>
          <p:nvPr>
            <p:ph type="body" idx="1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CH"/>
              <a:t>Urban</a:t>
            </a:r>
            <a:endParaRPr/>
          </a:p>
        </p:txBody>
      </p:sp>
      <p:sp>
        <p:nvSpPr>
          <p:cNvPr id="328" name="Google Shape;328;p20:notes"/>
          <p:cNvSpPr txBox="1">
            <a:spLocks noGrp="1"/>
          </p:cNvSpPr>
          <p:nvPr>
            <p:ph type="sldNum" idx="12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40" name="Google Shape;340;p21:notes"/>
          <p:cNvSpPr txBox="1">
            <a:spLocks noGrp="1"/>
          </p:cNvSpPr>
          <p:nvPr>
            <p:ph type="body" idx="1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CH"/>
              <a:t>Urban</a:t>
            </a:r>
            <a:endParaRPr/>
          </a:p>
        </p:txBody>
      </p:sp>
      <p:sp>
        <p:nvSpPr>
          <p:cNvPr id="341" name="Google Shape;341;p21:notes"/>
          <p:cNvSpPr txBox="1">
            <a:spLocks noGrp="1"/>
          </p:cNvSpPr>
          <p:nvPr>
            <p:ph type="sldNum" idx="12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14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3" name="Google Shape;353;p22:notes"/>
          <p:cNvSpPr txBox="1">
            <a:spLocks noGrp="1"/>
          </p:cNvSpPr>
          <p:nvPr>
            <p:ph type="body" idx="1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CH"/>
              <a:t>Urban</a:t>
            </a:r>
            <a:endParaRPr/>
          </a:p>
        </p:txBody>
      </p:sp>
      <p:sp>
        <p:nvSpPr>
          <p:cNvPr id="354" name="Google Shape;354;p22:notes"/>
          <p:cNvSpPr txBox="1">
            <a:spLocks noGrp="1"/>
          </p:cNvSpPr>
          <p:nvPr>
            <p:ph type="sldNum" idx="12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15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6" name="Google Shape;366;p23:notes"/>
          <p:cNvSpPr txBox="1">
            <a:spLocks noGrp="1"/>
          </p:cNvSpPr>
          <p:nvPr>
            <p:ph type="body" idx="1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CH"/>
              <a:t>Danijela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CH"/>
              <a:t>Neu:</a:t>
            </a:r>
            <a:endParaRPr/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-"/>
            </a:pPr>
            <a:r>
              <a:rPr lang="de-CH"/>
              <a:t>3-4 Guggen am Umzug</a:t>
            </a:r>
            <a:endParaRPr/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-"/>
            </a:pPr>
            <a:r>
              <a:rPr lang="de-CH"/>
              <a:t>Ende auf dem Arcas-Platz</a:t>
            </a:r>
            <a:endParaRPr/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-"/>
            </a:pPr>
            <a:r>
              <a:rPr lang="de-CH"/>
              <a:t>Alle Guggen dürfen auftreten</a:t>
            </a:r>
            <a:endParaRPr/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-"/>
            </a:pPr>
            <a:r>
              <a:rPr lang="de-CH"/>
              <a:t>Für den Event wird ein Auftrittsplan erstellt</a:t>
            </a:r>
            <a:endParaRPr/>
          </a:p>
        </p:txBody>
      </p:sp>
      <p:sp>
        <p:nvSpPr>
          <p:cNvPr id="367" name="Google Shape;367;p23:notes"/>
          <p:cNvSpPr txBox="1">
            <a:spLocks noGrp="1"/>
          </p:cNvSpPr>
          <p:nvPr>
            <p:ph type="sldNum" idx="12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16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1" name="Google Shape;391;p25:notes"/>
          <p:cNvSpPr txBox="1">
            <a:spLocks noGrp="1"/>
          </p:cNvSpPr>
          <p:nvPr>
            <p:ph type="body" idx="1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CH"/>
              <a:t>Patric</a:t>
            </a:r>
            <a:endParaRPr/>
          </a:p>
        </p:txBody>
      </p:sp>
      <p:sp>
        <p:nvSpPr>
          <p:cNvPr id="392" name="Google Shape;392;p25:notes"/>
          <p:cNvSpPr txBox="1">
            <a:spLocks noGrp="1"/>
          </p:cNvSpPr>
          <p:nvPr>
            <p:ph type="sldNum" idx="12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17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4" name="Google Shape;404;p26:notes"/>
          <p:cNvSpPr txBox="1">
            <a:spLocks noGrp="1"/>
          </p:cNvSpPr>
          <p:nvPr>
            <p:ph type="body" idx="1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CH"/>
              <a:t>Alessandra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CH"/>
              <a:t>Neu:</a:t>
            </a:r>
            <a:endParaRPr/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-"/>
            </a:pPr>
            <a:r>
              <a:rPr lang="de-CH"/>
              <a:t>Betrieb im Zelt</a:t>
            </a:r>
            <a:endParaRPr/>
          </a:p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-"/>
            </a:pPr>
            <a:r>
              <a:rPr lang="de-CH"/>
              <a:t>Möglichst viele Kliggen mit Fahrzeugen für Barbetrieb</a:t>
            </a:r>
            <a:endParaRPr/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-"/>
            </a:pPr>
            <a:r>
              <a:rPr lang="de-CH"/>
              <a:t>Vom Martinsplatz bis zur Rathaushalle und Kornplatz</a:t>
            </a:r>
            <a:endParaRPr/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-"/>
            </a:pPr>
            <a:r>
              <a:rPr lang="de-CH"/>
              <a:t>Sitzgelegenheiten dürfen aufgebaut werden</a:t>
            </a:r>
            <a:endParaRPr/>
          </a:p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-"/>
            </a:pPr>
            <a:r>
              <a:rPr lang="de-CH"/>
              <a:t>Auftrittsplan Guggenmusiken</a:t>
            </a:r>
            <a:endParaRPr/>
          </a:p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-"/>
            </a:pPr>
            <a:r>
              <a:rPr lang="de-CH"/>
              <a:t>Kleiner Umzug mit leuchtenden Handwagen</a:t>
            </a:r>
            <a:endParaRPr/>
          </a:p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-"/>
            </a:pPr>
            <a:r>
              <a:rPr lang="de-CH"/>
              <a:t>Besammlung 20:00 Uhr GKB/Calanda</a:t>
            </a:r>
            <a:endParaRPr/>
          </a:p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-"/>
            </a:pPr>
            <a:r>
              <a:rPr lang="de-CH"/>
              <a:t>Abmarsch 20:15 Uhr</a:t>
            </a:r>
            <a:endParaRPr/>
          </a:p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-"/>
            </a:pPr>
            <a:r>
              <a:rPr lang="de-CH"/>
              <a:t>Zwischenhalt Rathaushalle</a:t>
            </a:r>
            <a:endParaRPr/>
          </a:p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-"/>
            </a:pPr>
            <a:r>
              <a:rPr lang="de-CH"/>
              <a:t>Ende Kornplatz mit Guggenauftritten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de-CH"/>
              <a:t>🡪 Ideen / Inputs?</a:t>
            </a:r>
            <a:endParaRPr/>
          </a:p>
          <a:p>
            <a:pPr marL="171450" lvl="0" indent="-952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/>
          </a:p>
          <a:p>
            <a:pPr marL="171450" lvl="0" indent="-952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/>
          </a:p>
        </p:txBody>
      </p:sp>
      <p:sp>
        <p:nvSpPr>
          <p:cNvPr id="405" name="Google Shape;405;p26:notes"/>
          <p:cNvSpPr txBox="1">
            <a:spLocks noGrp="1"/>
          </p:cNvSpPr>
          <p:nvPr>
            <p:ph type="sldNum" idx="12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18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7" name="Google Shape;417;p27:notes"/>
          <p:cNvSpPr txBox="1">
            <a:spLocks noGrp="1"/>
          </p:cNvSpPr>
          <p:nvPr>
            <p:ph type="body" idx="1"/>
          </p:nvPr>
        </p:nvSpPr>
        <p:spPr>
          <a:xfrm>
            <a:off x="679450" y="4778375"/>
            <a:ext cx="5438775" cy="3908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CH"/>
              <a:t>Alexandra</a:t>
            </a:r>
            <a:endParaRPr/>
          </a:p>
        </p:txBody>
      </p:sp>
      <p:sp>
        <p:nvSpPr>
          <p:cNvPr id="418" name="Google Shape;418;p27:notes"/>
          <p:cNvSpPr txBox="1">
            <a:spLocks noGrp="1"/>
          </p:cNvSpPr>
          <p:nvPr>
            <p:ph type="sldNum" idx="12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19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foli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1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und Inhal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bschnitts-&#10;überschrift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33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33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Zwei Inhalte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3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34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gleich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35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35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35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35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35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r Titel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3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eer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halt mit Überschrift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8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38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ld mit Überschrift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9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39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und vertikaler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4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40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4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4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4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kaler Titel u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41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41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4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4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4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‹Nr.›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sz="4400" b="0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3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‹Nr.›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1"/>
          <p:cNvSpPr/>
          <p:nvPr/>
        </p:nvSpPr>
        <p:spPr>
          <a:xfrm flipH="1">
            <a:off x="0" y="-3"/>
            <a:ext cx="12192000" cy="6858000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rgbClr val="BF0000"/>
              </a:gs>
            </a:gsLst>
            <a:lin ang="66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1"/>
          <p:cNvSpPr/>
          <p:nvPr/>
        </p:nvSpPr>
        <p:spPr>
          <a:xfrm flipH="1">
            <a:off x="480861" y="0"/>
            <a:ext cx="7661934" cy="6858000"/>
          </a:xfrm>
          <a:prstGeom prst="rect">
            <a:avLst/>
          </a:prstGeom>
          <a:gradFill>
            <a:gsLst>
              <a:gs pos="0">
                <a:srgbClr val="BF0000">
                  <a:alpha val="45098"/>
                </a:srgbClr>
              </a:gs>
              <a:gs pos="100000">
                <a:srgbClr val="000000">
                  <a:alpha val="29020"/>
                </a:srgbClr>
              </a:gs>
            </a:gsLst>
            <a:lin ang="120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1"/>
          <p:cNvSpPr/>
          <p:nvPr/>
        </p:nvSpPr>
        <p:spPr>
          <a:xfrm rot="10800000" flipH="1">
            <a:off x="480862" y="-6"/>
            <a:ext cx="11711138" cy="6410334"/>
          </a:xfrm>
          <a:prstGeom prst="rect">
            <a:avLst/>
          </a:prstGeom>
          <a:gradFill>
            <a:gsLst>
              <a:gs pos="0">
                <a:srgbClr val="FF0000">
                  <a:alpha val="0"/>
                </a:srgbClr>
              </a:gs>
              <a:gs pos="100000">
                <a:srgbClr val="000000">
                  <a:alpha val="41176"/>
                </a:srgbClr>
              </a:gs>
            </a:gsLst>
            <a:lin ang="180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1"/>
          <p:cNvSpPr txBox="1">
            <a:spLocks noGrp="1"/>
          </p:cNvSpPr>
          <p:nvPr>
            <p:ph type="ctrTitle"/>
          </p:nvPr>
        </p:nvSpPr>
        <p:spPr>
          <a:xfrm>
            <a:off x="381000" y="857251"/>
            <a:ext cx="5968058" cy="30980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lvl="0" algn="l">
              <a:buClr>
                <a:srgbClr val="FFFFFF"/>
              </a:buClr>
              <a:buSzPts val="4800"/>
            </a:pPr>
            <a:r>
              <a:rPr lang="de-CH" sz="5400" dirty="0">
                <a:solidFill>
                  <a:srgbClr val="FFFFFF"/>
                </a:solidFill>
                <a:latin typeface="Aptos Display" panose="020B0004020202020204" pitchFamily="34" charset="0"/>
              </a:rPr>
              <a:t>Meet &amp; Greet</a:t>
            </a:r>
            <a:br>
              <a:rPr lang="de-CH" sz="5400" dirty="0">
                <a:solidFill>
                  <a:srgbClr val="FFFFFF"/>
                </a:solidFill>
                <a:latin typeface="Aptos Display" panose="020B0004020202020204" pitchFamily="34" charset="0"/>
              </a:rPr>
            </a:br>
            <a:r>
              <a:rPr lang="de-CH" sz="4800" dirty="0">
                <a:solidFill>
                  <a:srgbClr val="FFFFFF"/>
                </a:solidFill>
                <a:latin typeface="Aptos Display" panose="020B0004020202020204" pitchFamily="34" charset="0"/>
              </a:rPr>
              <a:t>Information für Medien</a:t>
            </a:r>
            <a:endParaRPr dirty="0">
              <a:latin typeface="Aptos Display" panose="020B0004020202020204" pitchFamily="34" charset="0"/>
            </a:endParaRPr>
          </a:p>
        </p:txBody>
      </p:sp>
      <p:sp>
        <p:nvSpPr>
          <p:cNvPr id="94" name="Google Shape;94;p1"/>
          <p:cNvSpPr/>
          <p:nvPr/>
        </p:nvSpPr>
        <p:spPr>
          <a:xfrm rot="-5400000">
            <a:off x="4844797" y="-489206"/>
            <a:ext cx="2502408" cy="12191998"/>
          </a:xfrm>
          <a:prstGeom prst="rect">
            <a:avLst/>
          </a:prstGeom>
          <a:gradFill>
            <a:gsLst>
              <a:gs pos="0">
                <a:srgbClr val="FF0000">
                  <a:alpha val="23922"/>
                </a:srgbClr>
              </a:gs>
              <a:gs pos="78000">
                <a:srgbClr val="7F0000">
                  <a:alpha val="0"/>
                </a:srgbClr>
              </a:gs>
              <a:gs pos="100000">
                <a:srgbClr val="7F0000">
                  <a:alpha val="0"/>
                </a:srgbClr>
              </a:gs>
            </a:gsLst>
            <a:lin ang="102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1"/>
          <p:cNvSpPr txBox="1">
            <a:spLocks noGrp="1"/>
          </p:cNvSpPr>
          <p:nvPr>
            <p:ph type="subTitle" idx="1"/>
          </p:nvPr>
        </p:nvSpPr>
        <p:spPr>
          <a:xfrm>
            <a:off x="480860" y="4738093"/>
            <a:ext cx="4393278" cy="1244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</a:pPr>
            <a:r>
              <a:rPr lang="de-CH" dirty="0">
                <a:solidFill>
                  <a:srgbClr val="FFFFFF"/>
                </a:solidFill>
              </a:rPr>
              <a:t>Fabrik Chur, 17.09.2026</a:t>
            </a:r>
            <a:endParaRPr dirty="0"/>
          </a:p>
        </p:txBody>
      </p:sp>
      <p:sp>
        <p:nvSpPr>
          <p:cNvPr id="96" name="Google Shape;96;p1"/>
          <p:cNvSpPr/>
          <p:nvPr/>
        </p:nvSpPr>
        <p:spPr>
          <a:xfrm>
            <a:off x="6390589" y="1062544"/>
            <a:ext cx="4756162" cy="4756162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F5EA2D49-E850-D8AF-70AA-7FDC78332A7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94446" y="1566401"/>
            <a:ext cx="3748448" cy="3748448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7AE0FD10-9EA2-F5FF-3B46-169554A17ED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9311" y="599739"/>
            <a:ext cx="3748448" cy="3748448"/>
          </a:xfrm>
          <a:prstGeom prst="rect">
            <a:avLst/>
          </a:prstGeom>
          <a:ln>
            <a:noFill/>
          </a:ln>
        </p:spPr>
      </p:pic>
      <p:sp>
        <p:nvSpPr>
          <p:cNvPr id="2" name="Rechteck 1">
            <a:extLst>
              <a:ext uri="{FF2B5EF4-FFF2-40B4-BE49-F238E27FC236}">
                <a16:creationId xmlns:a16="http://schemas.microsoft.com/office/drawing/2014/main" id="{4DFB87CB-C5D5-03D6-5B78-1CE8458B7860}"/>
              </a:ext>
            </a:extLst>
          </p:cNvPr>
          <p:cNvSpPr/>
          <p:nvPr/>
        </p:nvSpPr>
        <p:spPr>
          <a:xfrm>
            <a:off x="6008914" y="0"/>
            <a:ext cx="4532025" cy="6858000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B07FFAF6-98E9-CF71-2C56-DF775AC906D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67131" y="2473963"/>
            <a:ext cx="3815590" cy="3815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678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" name="Google Shape;140;p5"/>
          <p:cNvSpPr/>
          <p:nvPr/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rgbClr val="BF0000"/>
              </a:gs>
            </a:gsLst>
            <a:lin ang="186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p5"/>
          <p:cNvSpPr/>
          <p:nvPr/>
        </p:nvSpPr>
        <p:spPr>
          <a:xfrm rot="-54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rgbClr val="FF0000">
                  <a:alpha val="50196"/>
                </a:srgbClr>
              </a:gs>
              <a:gs pos="100000">
                <a:srgbClr val="7F0000">
                  <a:alpha val="0"/>
                </a:srgbClr>
              </a:gs>
            </a:gsLst>
            <a:lin ang="11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p5"/>
          <p:cNvSpPr/>
          <p:nvPr/>
        </p:nvSpPr>
        <p:spPr>
          <a:xfrm rot="-54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8824"/>
                </a:srgbClr>
              </a:gs>
              <a:gs pos="69000">
                <a:srgbClr val="FF0000">
                  <a:alpha val="0"/>
                </a:srgbClr>
              </a:gs>
              <a:gs pos="100000">
                <a:srgbClr val="FF0000">
                  <a:alpha val="0"/>
                </a:srgbClr>
              </a:gs>
            </a:gsLst>
            <a:lin ang="132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" name="Google Shape;143;p5"/>
          <p:cNvSpPr/>
          <p:nvPr/>
        </p:nvSpPr>
        <p:spPr>
          <a:xfrm rot="6097846">
            <a:off x="-747355" y="1201312"/>
            <a:ext cx="4808302" cy="4088666"/>
          </a:xfrm>
          <a:custGeom>
            <a:avLst/>
            <a:gdLst/>
            <a:ahLst/>
            <a:cxnLst/>
            <a:rect l="l" t="t" r="r" b="b"/>
            <a:pathLst>
              <a:path w="4808302" h="4088666" extrusionOk="0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0">
                <a:srgbClr val="FF6565">
                  <a:alpha val="0"/>
                </a:srgbClr>
              </a:gs>
              <a:gs pos="39000">
                <a:srgbClr val="FF6565">
                  <a:alpha val="0"/>
                </a:srgbClr>
              </a:gs>
              <a:gs pos="100000">
                <a:srgbClr val="BF0000">
                  <a:alpha val="25882"/>
                </a:srgbClr>
              </a:gs>
            </a:gsLst>
            <a:lin ang="186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5"/>
          <p:cNvSpPr txBox="1"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Play"/>
              <a:buNone/>
            </a:pPr>
            <a:r>
              <a:rPr lang="de-CH" sz="4000">
                <a:solidFill>
                  <a:srgbClr val="FFFFFF"/>
                </a:solidFill>
                <a:latin typeface="Play"/>
                <a:ea typeface="Play"/>
                <a:cs typeface="Play"/>
                <a:sym typeface="Play"/>
              </a:rPr>
              <a:t>Vision</a:t>
            </a:r>
            <a:endParaRPr/>
          </a:p>
        </p:txBody>
      </p:sp>
      <p:pic>
        <p:nvPicPr>
          <p:cNvPr id="145" name="Google Shape;145;p5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08558" y="162630"/>
            <a:ext cx="4354873" cy="653230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Google Shape;152;p6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6"/>
          <p:cNvSpPr/>
          <p:nvPr/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0">
                <a:srgbClr val="000000"/>
              </a:gs>
              <a:gs pos="8000">
                <a:srgbClr val="000000"/>
              </a:gs>
              <a:gs pos="100000">
                <a:srgbClr val="BF0000"/>
              </a:gs>
            </a:gsLst>
            <a:lin ang="30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p6"/>
          <p:cNvSpPr/>
          <p:nvPr/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rgbClr val="FF0000">
                  <a:alpha val="45882"/>
                </a:srgbClr>
              </a:gs>
              <a:gs pos="100000">
                <a:srgbClr val="FF0000">
                  <a:alpha val="45882"/>
                </a:srgbClr>
              </a:gs>
            </a:gsLst>
            <a:lin ang="18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6"/>
          <p:cNvSpPr/>
          <p:nvPr/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0">
                <a:srgbClr val="FF0000">
                  <a:alpha val="29020"/>
                </a:srgbClr>
              </a:gs>
              <a:gs pos="2000">
                <a:srgbClr val="FF0000">
                  <a:alpha val="29020"/>
                </a:srgbClr>
              </a:gs>
              <a:gs pos="100000">
                <a:srgbClr val="000000">
                  <a:alpha val="30196"/>
                </a:srgbClr>
              </a:gs>
            </a:gsLst>
            <a:lin ang="78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" name="Google Shape;156;p6"/>
          <p:cNvSpPr/>
          <p:nvPr/>
        </p:nvSpPr>
        <p:spPr>
          <a:xfrm rot="-964587">
            <a:off x="-501737" y="969718"/>
            <a:ext cx="3900357" cy="4178958"/>
          </a:xfrm>
          <a:custGeom>
            <a:avLst/>
            <a:gdLst/>
            <a:ahLst/>
            <a:cxnLst/>
            <a:rect l="l" t="t" r="r" b="b"/>
            <a:pathLst>
              <a:path w="3900357" h="4178958" extrusionOk="0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0">
                <a:srgbClr val="000000">
                  <a:alpha val="0"/>
                </a:srgbClr>
              </a:gs>
              <a:gs pos="29000">
                <a:srgbClr val="000000">
                  <a:alpha val="0"/>
                </a:srgbClr>
              </a:gs>
              <a:gs pos="100000">
                <a:srgbClr val="FF0000">
                  <a:alpha val="43137"/>
                </a:srgbClr>
              </a:gs>
            </a:gsLst>
            <a:lin ang="18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" name="Google Shape;157;p6"/>
          <p:cNvSpPr/>
          <p:nvPr/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rgbClr val="FF6565">
                  <a:alpha val="10980"/>
                </a:srgbClr>
              </a:gs>
              <a:gs pos="100000">
                <a:srgbClr val="FF6565">
                  <a:alpha val="10980"/>
                </a:srgbClr>
              </a:gs>
            </a:gsLst>
            <a:lin ang="72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6"/>
          <p:cNvSpPr txBox="1">
            <a:spLocks noGrp="1"/>
          </p:cNvSpPr>
          <p:nvPr>
            <p:ph type="title"/>
          </p:nvPr>
        </p:nvSpPr>
        <p:spPr>
          <a:xfrm>
            <a:off x="170121" y="586855"/>
            <a:ext cx="3497967" cy="4186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Play"/>
              <a:buNone/>
            </a:pPr>
            <a:br>
              <a:rPr lang="de-CH" sz="3400" dirty="0">
                <a:solidFill>
                  <a:srgbClr val="FFFFFF"/>
                </a:solidFill>
              </a:rPr>
            </a:br>
            <a:r>
              <a:rPr lang="de-CH" sz="3900" dirty="0">
                <a:solidFill>
                  <a:srgbClr val="FFFFFF"/>
                </a:solidFill>
              </a:rPr>
              <a:t>Kommunikation</a:t>
            </a:r>
            <a:br>
              <a:rPr lang="de-CH" sz="4000" dirty="0">
                <a:solidFill>
                  <a:srgbClr val="FFFFFF"/>
                </a:solidFill>
              </a:rPr>
            </a:br>
            <a:br>
              <a:rPr lang="de-CH" sz="4000" dirty="0">
                <a:solidFill>
                  <a:srgbClr val="FFFFFF"/>
                </a:solidFill>
              </a:rPr>
            </a:br>
            <a:br>
              <a:rPr lang="de-CH" sz="4000" dirty="0">
                <a:solidFill>
                  <a:srgbClr val="FFFFFF"/>
                </a:solidFill>
              </a:rPr>
            </a:br>
            <a:br>
              <a:rPr lang="de-CH" sz="4000" dirty="0">
                <a:solidFill>
                  <a:srgbClr val="FFFFFF"/>
                </a:solidFill>
              </a:rPr>
            </a:br>
            <a:br>
              <a:rPr lang="de-CH" sz="4000" dirty="0">
                <a:solidFill>
                  <a:srgbClr val="FFFFFF"/>
                </a:solidFill>
              </a:rPr>
            </a:br>
            <a:r>
              <a:rPr lang="de-CH" sz="4000" dirty="0">
                <a:solidFill>
                  <a:srgbClr val="FFFFFF"/>
                </a:solidFill>
              </a:rPr>
              <a:t>Administration</a:t>
            </a:r>
            <a:endParaRPr dirty="0"/>
          </a:p>
        </p:txBody>
      </p:sp>
      <p:sp>
        <p:nvSpPr>
          <p:cNvPr id="159" name="Google Shape;159;p6"/>
          <p:cNvSpPr txBox="1">
            <a:spLocks noGrp="1"/>
          </p:cNvSpPr>
          <p:nvPr>
            <p:ph type="body" idx="1"/>
          </p:nvPr>
        </p:nvSpPr>
        <p:spPr>
          <a:xfrm>
            <a:off x="4810259" y="649480"/>
            <a:ext cx="6555347" cy="5546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lang="de-CH" sz="2000" dirty="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de-CH" sz="2000" dirty="0"/>
              <a:t>Alex Tobisch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de-CH" sz="2000" dirty="0" err="1"/>
              <a:t>medien@churer-fasnacht.ch</a:t>
            </a:r>
            <a:endParaRPr dirty="0"/>
          </a:p>
          <a:p>
            <a:pPr marL="228600" lvl="0" indent="-101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000" dirty="0"/>
          </a:p>
          <a:p>
            <a:pPr marL="228600" lvl="0" indent="-101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000" dirty="0"/>
          </a:p>
          <a:p>
            <a:pPr marL="228600" lvl="0" indent="-101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000"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de-CH" sz="2000" b="1" dirty="0"/>
              <a:t>Neue Postadresse</a:t>
            </a:r>
            <a:endParaRPr b="1"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de-CH" sz="2000" dirty="0"/>
              <a:t>Fasnachtsvereinigung Chur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de-CH" sz="2000" dirty="0"/>
              <a:t>Alessandra Castella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de-CH" sz="2000" dirty="0"/>
              <a:t>Kirchgasse 87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de-CH" sz="2000" dirty="0"/>
              <a:t>7000 Chur</a:t>
            </a:r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p7"/>
          <p:cNvSpPr/>
          <p:nvPr/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rgbClr val="BF0000"/>
              </a:gs>
            </a:gsLst>
            <a:lin ang="8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p7"/>
          <p:cNvSpPr/>
          <p:nvPr/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0">
                <a:srgbClr val="FF0000">
                  <a:alpha val="0"/>
                </a:srgbClr>
              </a:gs>
              <a:gs pos="20000">
                <a:srgbClr val="FF0000">
                  <a:alpha val="0"/>
                </a:srgbClr>
              </a:gs>
              <a:gs pos="100000">
                <a:srgbClr val="7F0000">
                  <a:alpha val="54902"/>
                </a:srgbClr>
              </a:gs>
            </a:gsLst>
            <a:lin ang="13800001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Google Shape;168;p7"/>
          <p:cNvSpPr/>
          <p:nvPr/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rgbClr val="FF0000">
                  <a:alpha val="65882"/>
                </a:srgbClr>
              </a:gs>
              <a:gs pos="100000">
                <a:srgbClr val="000000">
                  <a:alpha val="30196"/>
                </a:srgbClr>
              </a:gs>
            </a:gsLst>
            <a:lin ang="132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p7"/>
          <p:cNvSpPr/>
          <p:nvPr/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50000">
                <a:srgbClr val="000000">
                  <a:alpha val="0"/>
                </a:srgbClr>
              </a:gs>
              <a:gs pos="99000">
                <a:srgbClr val="7F0000">
                  <a:alpha val="52157"/>
                </a:srgbClr>
              </a:gs>
              <a:gs pos="100000">
                <a:srgbClr val="7F0000">
                  <a:alpha val="52157"/>
                </a:srgbClr>
              </a:gs>
            </a:gsLst>
            <a:lin ang="168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p7"/>
          <p:cNvSpPr txBox="1"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Play"/>
              <a:buNone/>
            </a:pPr>
            <a:r>
              <a:rPr lang="de-CH" sz="4000">
                <a:solidFill>
                  <a:srgbClr val="FFFFFF"/>
                </a:solidFill>
              </a:rPr>
              <a:t>Schlüsselübernahme 11.11.2026</a:t>
            </a:r>
            <a:endParaRPr/>
          </a:p>
        </p:txBody>
      </p:sp>
      <p:graphicFrame>
        <p:nvGraphicFramePr>
          <p:cNvPr id="171" name="Google Shape;171;p7"/>
          <p:cNvGraphicFramePr/>
          <p:nvPr/>
        </p:nvGraphicFramePr>
        <p:xfrm>
          <a:off x="838200" y="1825625"/>
          <a:ext cx="10515600" cy="3109020"/>
        </p:xfrm>
        <a:graphic>
          <a:graphicData uri="http://schemas.openxmlformats.org/drawingml/2006/table">
            <a:tbl>
              <a:tblPr firstRow="1" bandRow="1">
                <a:noFill/>
                <a:tableStyleId>{575071E7-99A2-401C-91B7-09620C3545FB}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CH" sz="2400" u="none" strike="noStrike" cap="none"/>
                        <a:t>Bisher</a:t>
                      </a:r>
                      <a:endParaRPr/>
                    </a:p>
                  </a:txBody>
                  <a:tcPr marL="91450" marR="91450" marT="45725" marB="45725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CH" sz="2400"/>
                        <a:t>Neu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de-CH" sz="2400" i="1"/>
                        <a:t>Rathaushalle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F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de-CH" sz="2400" i="1"/>
                        <a:t>Rathaushalle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F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de-CH" sz="2400" i="1"/>
                        <a:t>Apéro 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de-CH" sz="2400" i="1"/>
                        <a:t>Apéro 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CH" sz="2400"/>
                        <a:t>Übernahme 11.11.2026 / 11:11 Uhr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CH" sz="2400"/>
                        <a:t>Übernahme 11.11.2026 / 17:11 Uhr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CH" sz="2400"/>
                        <a:t>Beginn Guggakonzert 16:45 Uhr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91450" marR="91450" marT="45725" marB="45725">
                    <a:solidFill>
                      <a:srgbClr val="FF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CH" sz="2400"/>
                        <a:t>Auftritt Guggenmusiken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FCB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de-CH" sz="2400"/>
                        <a:t>Guggen und Kliggen sind willkommen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72" name="Google Shape;172;p7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15331" y="52272"/>
            <a:ext cx="1538469" cy="15384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9"/>
          <p:cNvSpPr/>
          <p:nvPr/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rgbClr val="BF0000"/>
              </a:gs>
            </a:gsLst>
            <a:lin ang="8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9"/>
          <p:cNvSpPr/>
          <p:nvPr/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0">
                <a:srgbClr val="FF0000">
                  <a:alpha val="0"/>
                </a:srgbClr>
              </a:gs>
              <a:gs pos="20000">
                <a:srgbClr val="FF0000">
                  <a:alpha val="0"/>
                </a:srgbClr>
              </a:gs>
              <a:gs pos="100000">
                <a:srgbClr val="7F0000">
                  <a:alpha val="54902"/>
                </a:srgbClr>
              </a:gs>
            </a:gsLst>
            <a:lin ang="13800001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9"/>
          <p:cNvSpPr/>
          <p:nvPr/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rgbClr val="FF0000">
                  <a:alpha val="65882"/>
                </a:srgbClr>
              </a:gs>
              <a:gs pos="100000">
                <a:srgbClr val="000000">
                  <a:alpha val="30196"/>
                </a:srgbClr>
              </a:gs>
            </a:gsLst>
            <a:lin ang="132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9"/>
          <p:cNvSpPr/>
          <p:nvPr/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50000">
                <a:srgbClr val="000000">
                  <a:alpha val="0"/>
                </a:srgbClr>
              </a:gs>
              <a:gs pos="99000">
                <a:srgbClr val="7F0000">
                  <a:alpha val="52157"/>
                </a:srgbClr>
              </a:gs>
              <a:gs pos="100000">
                <a:srgbClr val="7F0000">
                  <a:alpha val="52157"/>
                </a:srgbClr>
              </a:gs>
            </a:gsLst>
            <a:lin ang="168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9"/>
          <p:cNvSpPr txBox="1"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Play"/>
              <a:buNone/>
            </a:pPr>
            <a:r>
              <a:rPr lang="de-CH" sz="4000">
                <a:solidFill>
                  <a:srgbClr val="FFFFFF"/>
                </a:solidFill>
              </a:rPr>
              <a:t>Plakettenpräsentation 02.11.2026</a:t>
            </a:r>
            <a:endParaRPr/>
          </a:p>
        </p:txBody>
      </p:sp>
      <p:graphicFrame>
        <p:nvGraphicFramePr>
          <p:cNvPr id="197" name="Google Shape;197;p9"/>
          <p:cNvGraphicFramePr/>
          <p:nvPr/>
        </p:nvGraphicFramePr>
        <p:xfrm>
          <a:off x="838199" y="1825625"/>
          <a:ext cx="10482950" cy="2651810"/>
        </p:xfrm>
        <a:graphic>
          <a:graphicData uri="http://schemas.openxmlformats.org/drawingml/2006/table">
            <a:tbl>
              <a:tblPr firstRow="1" bandRow="1">
                <a:noFill/>
                <a:tableStyleId>{575071E7-99A2-401C-91B7-09620C3545FB}</a:tableStyleId>
              </a:tblPr>
              <a:tblGrid>
                <a:gridCol w="4996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86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CH" sz="2400"/>
                        <a:t>Bisher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CH" sz="2400"/>
                        <a:t>Neu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CH" sz="2400" i="1"/>
                        <a:t>Überraschungsprogramm 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F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de-CH" sz="2400" i="1"/>
                        <a:t>Überraschungsprogramm 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F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CH" sz="2400" i="1"/>
                        <a:t>Nachtessen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de-CH" sz="2400" i="1"/>
                        <a:t>Nachtessen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CH" sz="2400" i="1"/>
                        <a:t>Geladene Gäste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de-CH" sz="2400" i="1"/>
                        <a:t>Geladene Gäste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91450" marR="91450" marT="45725" marB="45725">
                    <a:solidFill>
                      <a:srgbClr val="FF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CH" sz="2400"/>
                        <a:t>1 Vertreter der einheimischen Kliggen und Guggen (mit Plakettenbezug)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FCB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98" name="Google Shape;198;p9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15331" y="52272"/>
            <a:ext cx="1538469" cy="15384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p10"/>
          <p:cNvSpPr/>
          <p:nvPr/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rgbClr val="BF0000"/>
              </a:gs>
            </a:gsLst>
            <a:lin ang="8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p10"/>
          <p:cNvSpPr/>
          <p:nvPr/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0">
                <a:srgbClr val="FF0000">
                  <a:alpha val="0"/>
                </a:srgbClr>
              </a:gs>
              <a:gs pos="20000">
                <a:srgbClr val="FF0000">
                  <a:alpha val="0"/>
                </a:srgbClr>
              </a:gs>
              <a:gs pos="100000">
                <a:srgbClr val="7F0000">
                  <a:alpha val="54902"/>
                </a:srgbClr>
              </a:gs>
            </a:gsLst>
            <a:lin ang="13800001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7" name="Google Shape;207;p10"/>
          <p:cNvSpPr/>
          <p:nvPr/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rgbClr val="FF0000">
                  <a:alpha val="65882"/>
                </a:srgbClr>
              </a:gs>
              <a:gs pos="100000">
                <a:srgbClr val="000000">
                  <a:alpha val="30196"/>
                </a:srgbClr>
              </a:gs>
            </a:gsLst>
            <a:lin ang="132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p10"/>
          <p:cNvSpPr/>
          <p:nvPr/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50000">
                <a:srgbClr val="000000">
                  <a:alpha val="0"/>
                </a:srgbClr>
              </a:gs>
              <a:gs pos="99000">
                <a:srgbClr val="7F0000">
                  <a:alpha val="52157"/>
                </a:srgbClr>
              </a:gs>
              <a:gs pos="100000">
                <a:srgbClr val="7F0000">
                  <a:alpha val="52157"/>
                </a:srgbClr>
              </a:gs>
            </a:gsLst>
            <a:lin ang="168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9" name="Google Shape;209;p10"/>
          <p:cNvSpPr txBox="1"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Play"/>
              <a:buNone/>
            </a:pPr>
            <a:r>
              <a:rPr lang="de-CH" sz="4000">
                <a:solidFill>
                  <a:srgbClr val="FFFFFF"/>
                </a:solidFill>
              </a:rPr>
              <a:t>Lokalprämierung 01.02.2027</a:t>
            </a:r>
            <a:endParaRPr/>
          </a:p>
        </p:txBody>
      </p:sp>
      <p:graphicFrame>
        <p:nvGraphicFramePr>
          <p:cNvPr id="210" name="Google Shape;210;p10"/>
          <p:cNvGraphicFramePr/>
          <p:nvPr/>
        </p:nvGraphicFramePr>
        <p:xfrm>
          <a:off x="838199" y="1825625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{575071E7-99A2-401C-91B7-09620C3545FB}</a:tableStyleId>
              </a:tblPr>
              <a:tblGrid>
                <a:gridCol w="4996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86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CH" sz="2000"/>
                        <a:t>Bisher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CH" sz="2000"/>
                        <a:t>Neu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CH" sz="2000"/>
                        <a:t>Beizenprämierung</a:t>
                      </a:r>
                      <a:endParaRPr sz="2000"/>
                    </a:p>
                  </a:txBody>
                  <a:tcPr marL="91450" marR="91450" marT="45725" marB="45725">
                    <a:solidFill>
                      <a:srgbClr val="FF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CH" sz="2000"/>
                        <a:t>Lokalprämierung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FCB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/>
                    </a:p>
                  </a:txBody>
                  <a:tcPr marL="91450" marR="91450" marT="45725" marB="45725">
                    <a:solidFill>
                      <a:srgbClr val="FF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CH" sz="2000"/>
                        <a:t>3 Kategorien </a:t>
                      </a:r>
                      <a:endParaRPr/>
                    </a:p>
                    <a:p>
                      <a:pPr marL="285750" marR="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Char char="-"/>
                      </a:pPr>
                      <a:r>
                        <a:rPr lang="de-CH" sz="2000"/>
                        <a:t>Beizen</a:t>
                      </a:r>
                      <a:endParaRPr/>
                    </a:p>
                    <a:p>
                      <a:pPr marL="285750" marR="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Char char="-"/>
                      </a:pPr>
                      <a:r>
                        <a:rPr lang="de-CH" sz="2000"/>
                        <a:t>Restaurant</a:t>
                      </a:r>
                      <a:endParaRPr/>
                    </a:p>
                    <a:p>
                      <a:pPr marL="285750" marR="0" lvl="0" indent="-28575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Char char="-"/>
                      </a:pPr>
                      <a:r>
                        <a:rPr lang="de-CH" sz="2000"/>
                        <a:t>Ladenlokale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FCB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CH" sz="2000" i="1"/>
                        <a:t>FVC-Vorstand ist kein Jurymitglied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F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de-CH" sz="2000" i="1"/>
                        <a:t>FVC-Vorstand ist kein Jurymitglied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F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CH" sz="2000"/>
                        <a:t>Jury durch FVC ausgewählt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F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CH" sz="2000"/>
                        <a:t>Jury ergänzt durch Vertreter Kliggen und Guggen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CH" sz="2000"/>
                        <a:t>3 Kategorien à je 4 Jurymitglieder = 12 Mitglieder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FCB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CH" sz="2000" i="1"/>
                        <a:t>Auswertung der Bewertungen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F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de-CH" sz="2000" i="1"/>
                        <a:t>Auswertung der Bewertungen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F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CH" sz="2000" i="1"/>
                        <a:t>Übergabe der Grossplaketten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de-CH" sz="2000" i="1"/>
                        <a:t>Übergabe der Grossplaketten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de-CH" sz="2000"/>
                        <a:t>Alle Teilnehmer erhalten eine Mitmachauszeichnung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211" name="Google Shape;211;p10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15331" y="52272"/>
            <a:ext cx="1538469" cy="15384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" name="Google Shape;235;p13"/>
          <p:cNvSpPr/>
          <p:nvPr/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rgbClr val="BF0000"/>
              </a:gs>
            </a:gsLst>
            <a:lin ang="8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p13"/>
          <p:cNvSpPr/>
          <p:nvPr/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0">
                <a:srgbClr val="FF0000">
                  <a:alpha val="0"/>
                </a:srgbClr>
              </a:gs>
              <a:gs pos="20000">
                <a:srgbClr val="FF0000">
                  <a:alpha val="0"/>
                </a:srgbClr>
              </a:gs>
              <a:gs pos="100000">
                <a:srgbClr val="7F0000">
                  <a:alpha val="54902"/>
                </a:srgbClr>
              </a:gs>
            </a:gsLst>
            <a:lin ang="13800001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" name="Google Shape;237;p13"/>
          <p:cNvSpPr/>
          <p:nvPr/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rgbClr val="FF0000">
                  <a:alpha val="65882"/>
                </a:srgbClr>
              </a:gs>
              <a:gs pos="100000">
                <a:srgbClr val="000000">
                  <a:alpha val="30196"/>
                </a:srgbClr>
              </a:gs>
            </a:gsLst>
            <a:lin ang="132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" name="Google Shape;238;p13"/>
          <p:cNvSpPr/>
          <p:nvPr/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50000">
                <a:srgbClr val="000000">
                  <a:alpha val="0"/>
                </a:srgbClr>
              </a:gs>
              <a:gs pos="99000">
                <a:srgbClr val="7F0000">
                  <a:alpha val="52157"/>
                </a:srgbClr>
              </a:gs>
              <a:gs pos="100000">
                <a:srgbClr val="7F0000">
                  <a:alpha val="52157"/>
                </a:srgbClr>
              </a:gs>
            </a:gsLst>
            <a:lin ang="168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" name="Google Shape;239;p13"/>
          <p:cNvSpPr txBox="1"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Play"/>
              <a:buNone/>
            </a:pPr>
            <a:r>
              <a:rPr lang="de-CH" sz="4000">
                <a:solidFill>
                  <a:srgbClr val="FFFFFF"/>
                </a:solidFill>
              </a:rPr>
              <a:t>Freitag, 05.02.2027</a:t>
            </a:r>
            <a:endParaRPr/>
          </a:p>
        </p:txBody>
      </p:sp>
      <p:pic>
        <p:nvPicPr>
          <p:cNvPr id="240" name="Google Shape;240;p13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15331" y="52272"/>
            <a:ext cx="1538469" cy="1538469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41" name="Google Shape;241;p13"/>
          <p:cNvGraphicFramePr/>
          <p:nvPr/>
        </p:nvGraphicFramePr>
        <p:xfrm>
          <a:off x="838199" y="1825625"/>
          <a:ext cx="10482950" cy="4297750"/>
        </p:xfrm>
        <a:graphic>
          <a:graphicData uri="http://schemas.openxmlformats.org/drawingml/2006/table">
            <a:tbl>
              <a:tblPr firstRow="1" bandRow="1">
                <a:noFill/>
                <a:tableStyleId>{575071E7-99A2-401C-91B7-09620C3545FB}</a:tableStyleId>
              </a:tblPr>
              <a:tblGrid>
                <a:gridCol w="4996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86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CH" sz="2400"/>
                        <a:t>Bisher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CH" sz="2400"/>
                        <a:t>Neu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CH" sz="2400" i="0"/>
                        <a:t>Beginn 20:00 Uhr Kornplatz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de-CH" sz="2400" i="0"/>
                        <a:t>Beginn 20:00 Uhr Martinsplatz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de-CH" sz="2400" i="1"/>
                        <a:t>Einschiessen Canonniers de Carneval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i="0"/>
                    </a:p>
                  </a:txBody>
                  <a:tcPr marL="91450" marR="91450" marT="45725" marB="45725">
                    <a:solidFill>
                      <a:srgbClr val="FF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de-CH" sz="2400" i="0"/>
                        <a:t>Khurer-Knall (Canonniers de Carneval), Lied und Konfettiregen Martinsplatz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FCB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CH" sz="2400" i="1"/>
                        <a:t>Warm-up mit ungefähr 3 Guggen und Musik auf dem Kornplatz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F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de-CH" sz="2400" i="1"/>
                        <a:t>Warm-up mit ungefähr 4 Guggen und Musik auf dem Kornplatz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F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CH" sz="2400" i="1"/>
                        <a:t>Getränke und Verpflegung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de-CH" sz="2400" i="1"/>
                        <a:t>Getränke und Verpflegung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CH" sz="2400"/>
                        <a:t>Zelt mit Beheizung 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91450" marR="91450" marT="45725" marB="45725">
                    <a:solidFill>
                      <a:srgbClr val="FF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de-CH" sz="2400"/>
                        <a:t>Vorgängig Gönner Apéro im Zelt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FCB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1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" name="Google Shape;248;p14"/>
          <p:cNvSpPr/>
          <p:nvPr/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rgbClr val="BF0000"/>
              </a:gs>
            </a:gsLst>
            <a:lin ang="8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p14"/>
          <p:cNvSpPr/>
          <p:nvPr/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0">
                <a:srgbClr val="FF0000">
                  <a:alpha val="0"/>
                </a:srgbClr>
              </a:gs>
              <a:gs pos="20000">
                <a:srgbClr val="FF0000">
                  <a:alpha val="0"/>
                </a:srgbClr>
              </a:gs>
              <a:gs pos="100000">
                <a:srgbClr val="7F0000">
                  <a:alpha val="54902"/>
                </a:srgbClr>
              </a:gs>
            </a:gsLst>
            <a:lin ang="13800001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0" name="Google Shape;250;p14"/>
          <p:cNvSpPr/>
          <p:nvPr/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rgbClr val="FF0000">
                  <a:alpha val="65882"/>
                </a:srgbClr>
              </a:gs>
              <a:gs pos="100000">
                <a:srgbClr val="000000">
                  <a:alpha val="30196"/>
                </a:srgbClr>
              </a:gs>
            </a:gsLst>
            <a:lin ang="132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p14"/>
          <p:cNvSpPr/>
          <p:nvPr/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50000">
                <a:srgbClr val="000000">
                  <a:alpha val="0"/>
                </a:srgbClr>
              </a:gs>
              <a:gs pos="99000">
                <a:srgbClr val="7F0000">
                  <a:alpha val="52157"/>
                </a:srgbClr>
              </a:gs>
              <a:gs pos="100000">
                <a:srgbClr val="7F0000">
                  <a:alpha val="52157"/>
                </a:srgbClr>
              </a:gs>
            </a:gsLst>
            <a:lin ang="168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" name="Google Shape;252;p14"/>
          <p:cNvSpPr txBox="1"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Play"/>
              <a:buNone/>
            </a:pPr>
            <a:r>
              <a:rPr lang="de-CH" sz="4000">
                <a:solidFill>
                  <a:srgbClr val="FFFFFF"/>
                </a:solidFill>
              </a:rPr>
              <a:t>Samstag, 06.02.2027 / Umzug</a:t>
            </a:r>
            <a:endParaRPr/>
          </a:p>
        </p:txBody>
      </p:sp>
      <p:pic>
        <p:nvPicPr>
          <p:cNvPr id="253" name="Google Shape;253;p14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15331" y="52272"/>
            <a:ext cx="1538469" cy="1538469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54" name="Google Shape;254;p14"/>
          <p:cNvGraphicFramePr/>
          <p:nvPr/>
        </p:nvGraphicFramePr>
        <p:xfrm>
          <a:off x="370365" y="1833007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{575071E7-99A2-401C-91B7-09620C3545FB}</a:tableStyleId>
              </a:tblPr>
              <a:tblGrid>
                <a:gridCol w="5127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23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CH" sz="1800"/>
                        <a:t>Bisher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CH" sz="1800"/>
                        <a:t>Neu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CH" sz="1800"/>
                        <a:t>Wagenabnahme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CH" sz="1800"/>
                        <a:t>Wagenabnahme. Zeit der Abnahme verbindlich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CH" sz="1800"/>
                        <a:t>Dimensionen Fahrzeuge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F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de-CH" sz="1800"/>
                        <a:t>Dimensionen Fahrzeuge sind einzuhalten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FCB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CH" sz="1800"/>
                        <a:t>Startnummern aus Papier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de-CH" sz="1800"/>
                        <a:t>Startnummer aus Plastik und stabiler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CH" sz="1800"/>
                        <a:t>Briefing Rossstall Calanda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F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de-CH" sz="1800"/>
                        <a:t>Briefing Zelt auf dem Kornplatz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FCB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CH" sz="1800"/>
                        <a:t>Rangierung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F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de-CH" sz="1800"/>
                        <a:t>Startnummern werden durch Vertreter FVC getragen. Je nach Personal jede zweite Nummer oder jede dritte Nummer. Anweisungen beim aufstellen und Umzug sind zu befolgen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de-CH" sz="1800"/>
                        <a:t>Zuschauer Voting. Platz 1 darf Startplatz für das kommende Jahr aussuchen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FCB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CH" sz="1800"/>
                        <a:t>WC bei der Kasernenstrasse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de-CH" sz="1800"/>
                        <a:t>Erhöhung WC und Abfallentsorgung bei der Kasernenstrasse 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CH" sz="1800"/>
                        <a:t>Treffpunkt nach dem Umzug beim Kornplatz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F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de-CH" sz="1800"/>
                        <a:t>Treffpunkt nach dem Umzug beim Arcas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FCB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CH" sz="1800"/>
                        <a:t>Freies Spiel nach dem Umzug für Guggen auf dem Kornplatz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de-CH" sz="1800"/>
                        <a:t>Auftrittsplan nach dem Umzug für Guggen auf dem Arcas Platz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1" name="Google Shape;261;p15"/>
          <p:cNvSpPr/>
          <p:nvPr/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rgbClr val="BF0000"/>
              </a:gs>
            </a:gsLst>
            <a:lin ang="8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p15"/>
          <p:cNvSpPr/>
          <p:nvPr/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0">
                <a:srgbClr val="FF0000">
                  <a:alpha val="0"/>
                </a:srgbClr>
              </a:gs>
              <a:gs pos="20000">
                <a:srgbClr val="FF0000">
                  <a:alpha val="0"/>
                </a:srgbClr>
              </a:gs>
              <a:gs pos="100000">
                <a:srgbClr val="7F0000">
                  <a:alpha val="54902"/>
                </a:srgbClr>
              </a:gs>
            </a:gsLst>
            <a:lin ang="13800001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" name="Google Shape;263;p15"/>
          <p:cNvSpPr/>
          <p:nvPr/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rgbClr val="FF0000">
                  <a:alpha val="65882"/>
                </a:srgbClr>
              </a:gs>
              <a:gs pos="100000">
                <a:srgbClr val="000000">
                  <a:alpha val="30196"/>
                </a:srgbClr>
              </a:gs>
            </a:gsLst>
            <a:lin ang="132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4" name="Google Shape;264;p15"/>
          <p:cNvSpPr/>
          <p:nvPr/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50000">
                <a:srgbClr val="000000">
                  <a:alpha val="0"/>
                </a:srgbClr>
              </a:gs>
              <a:gs pos="99000">
                <a:srgbClr val="7F0000">
                  <a:alpha val="52157"/>
                </a:srgbClr>
              </a:gs>
              <a:gs pos="100000">
                <a:srgbClr val="7F0000">
                  <a:alpha val="52157"/>
                </a:srgbClr>
              </a:gs>
            </a:gsLst>
            <a:lin ang="168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" name="Google Shape;265;p15"/>
          <p:cNvSpPr txBox="1"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Play"/>
              <a:buNone/>
            </a:pPr>
            <a:r>
              <a:rPr lang="de-CH" sz="4000">
                <a:solidFill>
                  <a:srgbClr val="FFFFFF"/>
                </a:solidFill>
              </a:rPr>
              <a:t>Samstag, 06.02.2027 / Abend</a:t>
            </a:r>
            <a:endParaRPr/>
          </a:p>
        </p:txBody>
      </p:sp>
      <p:pic>
        <p:nvPicPr>
          <p:cNvPr id="266" name="Google Shape;266;p15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15331" y="52272"/>
            <a:ext cx="1538469" cy="1538469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67" name="Google Shape;267;p15"/>
          <p:cNvGraphicFramePr/>
          <p:nvPr/>
        </p:nvGraphicFramePr>
        <p:xfrm>
          <a:off x="838199" y="1825625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{575071E7-99A2-401C-91B7-09620C3545FB}</a:tableStyleId>
              </a:tblPr>
              <a:tblGrid>
                <a:gridCol w="4996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86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CH" sz="2000"/>
                        <a:t>Bisher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CH" sz="2000"/>
                        <a:t>Neu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CH" sz="2000" i="1"/>
                        <a:t>Kornplatz mit Festwirtschaft und Bühne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CH" sz="2000" i="1"/>
                        <a:t>Kornplatz Zelt mit Festwirtschaft und Bühne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CH" sz="2000"/>
                        <a:t>Arcas Platz mit Festwirtschaft und Bühne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CH" sz="2000"/>
                        <a:t>Auftrittsplan für Kornplatz und Martinsplatz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F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de-CH" sz="2000"/>
                        <a:t>Auftrittsplan für Kornplatz, Arcas, Martinsplatz und Rathaushalle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FCB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CH" sz="2000" i="1"/>
                        <a:t>Freie Auftritte erwünscht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F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de-CH" sz="2000" i="1"/>
                        <a:t>Freie Auftritte erwünscht 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F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CH" sz="2000"/>
                        <a:t>Einzelne Kliggen mit Fahrzeug für Barbetrieb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F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de-CH" sz="2000"/>
                        <a:t>Möglichst viele Kliggen mit Fahrzeugen für Barbetrieb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de-CH" sz="2000"/>
                        <a:t>Martinsplatz bis Rathaushalle und Kornplatz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de-CH" sz="2000"/>
                        <a:t>Sitzgelegenheiten dürfen aufgestellt werden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FCB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0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r>
                        <a:rPr lang="de-CH" sz="2000"/>
                        <a:t>Vorgaben FVC-Vorstand sind strikte einzuhalten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1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2" name="Google Shape;292;p17"/>
          <p:cNvSpPr/>
          <p:nvPr/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rgbClr val="BF0000"/>
              </a:gs>
            </a:gsLst>
            <a:lin ang="8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3" name="Google Shape;293;p17"/>
          <p:cNvSpPr/>
          <p:nvPr/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0">
                <a:srgbClr val="FF0000">
                  <a:alpha val="0"/>
                </a:srgbClr>
              </a:gs>
              <a:gs pos="20000">
                <a:srgbClr val="FF0000">
                  <a:alpha val="0"/>
                </a:srgbClr>
              </a:gs>
              <a:gs pos="100000">
                <a:srgbClr val="7F0000">
                  <a:alpha val="54902"/>
                </a:srgbClr>
              </a:gs>
            </a:gsLst>
            <a:lin ang="13800001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4" name="Google Shape;294;p17"/>
          <p:cNvSpPr/>
          <p:nvPr/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rgbClr val="FF0000">
                  <a:alpha val="65882"/>
                </a:srgbClr>
              </a:gs>
              <a:gs pos="100000">
                <a:srgbClr val="000000">
                  <a:alpha val="30196"/>
                </a:srgbClr>
              </a:gs>
            </a:gsLst>
            <a:lin ang="132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5" name="Google Shape;295;p17"/>
          <p:cNvSpPr/>
          <p:nvPr/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50000">
                <a:srgbClr val="000000">
                  <a:alpha val="0"/>
                </a:srgbClr>
              </a:gs>
              <a:gs pos="99000">
                <a:srgbClr val="7F0000">
                  <a:alpha val="52157"/>
                </a:srgbClr>
              </a:gs>
              <a:gs pos="100000">
                <a:srgbClr val="7F0000">
                  <a:alpha val="52157"/>
                </a:srgbClr>
              </a:gs>
            </a:gsLst>
            <a:lin ang="168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6" name="Google Shape;296;p17"/>
          <p:cNvSpPr txBox="1"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Play"/>
              <a:buNone/>
            </a:pPr>
            <a:r>
              <a:rPr lang="de-CH" sz="4000">
                <a:solidFill>
                  <a:srgbClr val="FFFFFF"/>
                </a:solidFill>
              </a:rPr>
              <a:t>Festwirtschaft Kornplatz</a:t>
            </a:r>
            <a:endParaRPr/>
          </a:p>
        </p:txBody>
      </p:sp>
      <p:pic>
        <p:nvPicPr>
          <p:cNvPr id="297" name="Google Shape;297;p17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15331" y="52272"/>
            <a:ext cx="1538469" cy="15384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" name="Google Shape;298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79342" y="1708772"/>
            <a:ext cx="8033311" cy="50245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1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8" name="Google Shape;318;p19"/>
          <p:cNvSpPr/>
          <p:nvPr/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rgbClr val="BF0000"/>
              </a:gs>
            </a:gsLst>
            <a:lin ang="8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9" name="Google Shape;319;p19"/>
          <p:cNvSpPr/>
          <p:nvPr/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0">
                <a:srgbClr val="FF0000">
                  <a:alpha val="0"/>
                </a:srgbClr>
              </a:gs>
              <a:gs pos="20000">
                <a:srgbClr val="FF0000">
                  <a:alpha val="0"/>
                </a:srgbClr>
              </a:gs>
              <a:gs pos="100000">
                <a:srgbClr val="7F0000">
                  <a:alpha val="54902"/>
                </a:srgbClr>
              </a:gs>
            </a:gsLst>
            <a:lin ang="13800001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0" name="Google Shape;320;p19"/>
          <p:cNvSpPr/>
          <p:nvPr/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rgbClr val="FF0000">
                  <a:alpha val="65882"/>
                </a:srgbClr>
              </a:gs>
              <a:gs pos="100000">
                <a:srgbClr val="000000">
                  <a:alpha val="30196"/>
                </a:srgbClr>
              </a:gs>
            </a:gsLst>
            <a:lin ang="132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1" name="Google Shape;321;p19"/>
          <p:cNvSpPr/>
          <p:nvPr/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50000">
                <a:srgbClr val="000000">
                  <a:alpha val="0"/>
                </a:srgbClr>
              </a:gs>
              <a:gs pos="99000">
                <a:srgbClr val="7F0000">
                  <a:alpha val="52157"/>
                </a:srgbClr>
              </a:gs>
              <a:gs pos="100000">
                <a:srgbClr val="7F0000">
                  <a:alpha val="52157"/>
                </a:srgbClr>
              </a:gs>
            </a:gsLst>
            <a:lin ang="168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2" name="Google Shape;322;p19"/>
          <p:cNvSpPr txBox="1"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Play"/>
              <a:buNone/>
            </a:pPr>
            <a:r>
              <a:rPr lang="de-CH" sz="4000">
                <a:solidFill>
                  <a:srgbClr val="FFFFFF"/>
                </a:solidFill>
              </a:rPr>
              <a:t>Festwirtschaft Arcas-Platz</a:t>
            </a:r>
            <a:endParaRPr/>
          </a:p>
        </p:txBody>
      </p:sp>
      <p:pic>
        <p:nvPicPr>
          <p:cNvPr id="323" name="Google Shape;323;p19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15331" y="52272"/>
            <a:ext cx="1538469" cy="15384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4" name="Google Shape;324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61434" y="1570473"/>
            <a:ext cx="9069128" cy="51039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2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1" name="Google Shape;331;p20"/>
          <p:cNvSpPr/>
          <p:nvPr/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rgbClr val="BF0000"/>
              </a:gs>
            </a:gsLst>
            <a:lin ang="8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2" name="Google Shape;332;p20"/>
          <p:cNvSpPr/>
          <p:nvPr/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0">
                <a:srgbClr val="FF0000">
                  <a:alpha val="0"/>
                </a:srgbClr>
              </a:gs>
              <a:gs pos="20000">
                <a:srgbClr val="FF0000">
                  <a:alpha val="0"/>
                </a:srgbClr>
              </a:gs>
              <a:gs pos="100000">
                <a:srgbClr val="7F0000">
                  <a:alpha val="54902"/>
                </a:srgbClr>
              </a:gs>
            </a:gsLst>
            <a:lin ang="13800001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3" name="Google Shape;333;p20"/>
          <p:cNvSpPr/>
          <p:nvPr/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rgbClr val="FF0000">
                  <a:alpha val="65882"/>
                </a:srgbClr>
              </a:gs>
              <a:gs pos="100000">
                <a:srgbClr val="000000">
                  <a:alpha val="30196"/>
                </a:srgbClr>
              </a:gs>
            </a:gsLst>
            <a:lin ang="132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4" name="Google Shape;334;p20"/>
          <p:cNvSpPr/>
          <p:nvPr/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50000">
                <a:srgbClr val="000000">
                  <a:alpha val="0"/>
                </a:srgbClr>
              </a:gs>
              <a:gs pos="99000">
                <a:srgbClr val="7F0000">
                  <a:alpha val="52157"/>
                </a:srgbClr>
              </a:gs>
              <a:gs pos="100000">
                <a:srgbClr val="7F0000">
                  <a:alpha val="52157"/>
                </a:srgbClr>
              </a:gs>
            </a:gsLst>
            <a:lin ang="168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5" name="Google Shape;335;p20"/>
          <p:cNvSpPr txBox="1"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Play"/>
              <a:buNone/>
            </a:pPr>
            <a:r>
              <a:rPr lang="de-CH" sz="4000">
                <a:solidFill>
                  <a:srgbClr val="FFFFFF"/>
                </a:solidFill>
              </a:rPr>
              <a:t>Festwirtschaft Fliegend</a:t>
            </a:r>
            <a:endParaRPr/>
          </a:p>
        </p:txBody>
      </p:sp>
      <p:pic>
        <p:nvPicPr>
          <p:cNvPr id="336" name="Google Shape;336;p20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15331" y="52272"/>
            <a:ext cx="1538469" cy="15384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7" name="Google Shape;337;p20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63734" y="1669033"/>
            <a:ext cx="9311679" cy="52412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4" name="Google Shape;344;p21"/>
          <p:cNvSpPr/>
          <p:nvPr/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rgbClr val="BF0000"/>
              </a:gs>
            </a:gsLst>
            <a:lin ang="8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5" name="Google Shape;345;p21"/>
          <p:cNvSpPr/>
          <p:nvPr/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0">
                <a:srgbClr val="FF0000">
                  <a:alpha val="0"/>
                </a:srgbClr>
              </a:gs>
              <a:gs pos="20000">
                <a:srgbClr val="FF0000">
                  <a:alpha val="0"/>
                </a:srgbClr>
              </a:gs>
              <a:gs pos="100000">
                <a:srgbClr val="7F0000">
                  <a:alpha val="54902"/>
                </a:srgbClr>
              </a:gs>
            </a:gsLst>
            <a:lin ang="13800001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6" name="Google Shape;346;p21"/>
          <p:cNvSpPr/>
          <p:nvPr/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rgbClr val="FF0000">
                  <a:alpha val="65882"/>
                </a:srgbClr>
              </a:gs>
              <a:gs pos="100000">
                <a:srgbClr val="000000">
                  <a:alpha val="30196"/>
                </a:srgbClr>
              </a:gs>
            </a:gsLst>
            <a:lin ang="132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7" name="Google Shape;347;p21"/>
          <p:cNvSpPr/>
          <p:nvPr/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50000">
                <a:srgbClr val="000000">
                  <a:alpha val="0"/>
                </a:srgbClr>
              </a:gs>
              <a:gs pos="99000">
                <a:srgbClr val="7F0000">
                  <a:alpha val="52157"/>
                </a:srgbClr>
              </a:gs>
              <a:gs pos="100000">
                <a:srgbClr val="7F0000">
                  <a:alpha val="52157"/>
                </a:srgbClr>
              </a:gs>
            </a:gsLst>
            <a:lin ang="168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8" name="Google Shape;348;p21"/>
          <p:cNvSpPr txBox="1"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Play"/>
              <a:buNone/>
            </a:pPr>
            <a:r>
              <a:rPr lang="de-CH" sz="4000">
                <a:solidFill>
                  <a:srgbClr val="FFFFFF"/>
                </a:solidFill>
              </a:rPr>
              <a:t>Festwirtschaft Fliegend</a:t>
            </a:r>
            <a:endParaRPr/>
          </a:p>
        </p:txBody>
      </p:sp>
      <p:pic>
        <p:nvPicPr>
          <p:cNvPr id="349" name="Google Shape;349;p21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15331" y="52272"/>
            <a:ext cx="1538469" cy="1538469"/>
          </a:xfrm>
          <a:prstGeom prst="rect">
            <a:avLst/>
          </a:prstGeom>
          <a:noFill/>
          <a:ln>
            <a:noFill/>
          </a:ln>
        </p:spPr>
      </p:pic>
      <p:pic>
        <p:nvPicPr>
          <p:cNvPr id="350" name="Google Shape;350;p21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42960" y="1605644"/>
            <a:ext cx="9306076" cy="5237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2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7" name="Google Shape;357;p22"/>
          <p:cNvSpPr/>
          <p:nvPr/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rgbClr val="BF0000"/>
              </a:gs>
            </a:gsLst>
            <a:lin ang="8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8" name="Google Shape;358;p22"/>
          <p:cNvSpPr/>
          <p:nvPr/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0">
                <a:srgbClr val="FF0000">
                  <a:alpha val="0"/>
                </a:srgbClr>
              </a:gs>
              <a:gs pos="20000">
                <a:srgbClr val="FF0000">
                  <a:alpha val="0"/>
                </a:srgbClr>
              </a:gs>
              <a:gs pos="100000">
                <a:srgbClr val="7F0000">
                  <a:alpha val="54902"/>
                </a:srgbClr>
              </a:gs>
            </a:gsLst>
            <a:lin ang="13800001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9" name="Google Shape;359;p22"/>
          <p:cNvSpPr/>
          <p:nvPr/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rgbClr val="FF0000">
                  <a:alpha val="65882"/>
                </a:srgbClr>
              </a:gs>
              <a:gs pos="100000">
                <a:srgbClr val="000000">
                  <a:alpha val="30196"/>
                </a:srgbClr>
              </a:gs>
            </a:gsLst>
            <a:lin ang="132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0" name="Google Shape;360;p22"/>
          <p:cNvSpPr/>
          <p:nvPr/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50000">
                <a:srgbClr val="000000">
                  <a:alpha val="0"/>
                </a:srgbClr>
              </a:gs>
              <a:gs pos="99000">
                <a:srgbClr val="7F0000">
                  <a:alpha val="52157"/>
                </a:srgbClr>
              </a:gs>
              <a:gs pos="100000">
                <a:srgbClr val="7F0000">
                  <a:alpha val="52157"/>
                </a:srgbClr>
              </a:gs>
            </a:gsLst>
            <a:lin ang="168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1" name="Google Shape;361;p22"/>
          <p:cNvSpPr txBox="1"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Play"/>
              <a:buNone/>
            </a:pPr>
            <a:r>
              <a:rPr lang="de-CH" sz="4000">
                <a:solidFill>
                  <a:srgbClr val="FFFFFF"/>
                </a:solidFill>
              </a:rPr>
              <a:t>Festwirtschaft Auftrittspläne</a:t>
            </a:r>
            <a:endParaRPr/>
          </a:p>
        </p:txBody>
      </p:sp>
      <p:pic>
        <p:nvPicPr>
          <p:cNvPr id="362" name="Google Shape;362;p22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15331" y="52272"/>
            <a:ext cx="1538469" cy="1538469"/>
          </a:xfrm>
          <a:prstGeom prst="rect">
            <a:avLst/>
          </a:prstGeom>
          <a:noFill/>
          <a:ln>
            <a:noFill/>
          </a:ln>
        </p:spPr>
      </p:pic>
      <p:sp>
        <p:nvSpPr>
          <p:cNvPr id="363" name="Google Shape;363;p22"/>
          <p:cNvSpPr txBox="1">
            <a:spLocks noGrp="1"/>
          </p:cNvSpPr>
          <p:nvPr>
            <p:ph type="body" idx="1"/>
          </p:nvPr>
        </p:nvSpPr>
        <p:spPr>
          <a:xfrm>
            <a:off x="838198" y="2558934"/>
            <a:ext cx="10515600" cy="2632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de-CH"/>
              <a:t>Auftrittspläne für Kornplatz, Arcas, Martinsplatz und Rathaushalle</a:t>
            </a:r>
            <a:br>
              <a:rPr lang="de-CH"/>
            </a:br>
            <a:r>
              <a:rPr lang="de-CH"/>
              <a:t>-&gt; Kornplatz &amp; Arcas enger Auftrittsplan als Fasnachtszentrum</a:t>
            </a:r>
            <a:br>
              <a:rPr lang="de-CH"/>
            </a:br>
            <a:r>
              <a:rPr lang="de-CH"/>
              <a:t>-&gt; Martinsplatz &amp; Rathaushalle mit Lücken für Spontanität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2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0" name="Google Shape;370;p23"/>
          <p:cNvSpPr/>
          <p:nvPr/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rgbClr val="BF0000"/>
              </a:gs>
            </a:gsLst>
            <a:lin ang="8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1" name="Google Shape;371;p23"/>
          <p:cNvSpPr/>
          <p:nvPr/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0">
                <a:srgbClr val="FF0000">
                  <a:alpha val="0"/>
                </a:srgbClr>
              </a:gs>
              <a:gs pos="20000">
                <a:srgbClr val="FF0000">
                  <a:alpha val="0"/>
                </a:srgbClr>
              </a:gs>
              <a:gs pos="100000">
                <a:srgbClr val="7F0000">
                  <a:alpha val="54902"/>
                </a:srgbClr>
              </a:gs>
            </a:gsLst>
            <a:lin ang="13800001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2" name="Google Shape;372;p23"/>
          <p:cNvSpPr/>
          <p:nvPr/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rgbClr val="FF0000">
                  <a:alpha val="65882"/>
                </a:srgbClr>
              </a:gs>
              <a:gs pos="100000">
                <a:srgbClr val="000000">
                  <a:alpha val="30196"/>
                </a:srgbClr>
              </a:gs>
            </a:gsLst>
            <a:lin ang="132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3" name="Google Shape;373;p23"/>
          <p:cNvSpPr/>
          <p:nvPr/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50000">
                <a:srgbClr val="000000">
                  <a:alpha val="0"/>
                </a:srgbClr>
              </a:gs>
              <a:gs pos="99000">
                <a:srgbClr val="7F0000">
                  <a:alpha val="52157"/>
                </a:srgbClr>
              </a:gs>
              <a:gs pos="100000">
                <a:srgbClr val="7F0000">
                  <a:alpha val="52157"/>
                </a:srgbClr>
              </a:gs>
            </a:gsLst>
            <a:lin ang="168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4" name="Google Shape;374;p23"/>
          <p:cNvSpPr txBox="1"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Play"/>
              <a:buNone/>
            </a:pPr>
            <a:r>
              <a:rPr lang="de-CH" sz="4000">
                <a:solidFill>
                  <a:srgbClr val="FFFFFF"/>
                </a:solidFill>
              </a:rPr>
              <a:t>Sonntag, 07.02.2027 / Kinderfasnacht</a:t>
            </a:r>
            <a:endParaRPr/>
          </a:p>
        </p:txBody>
      </p:sp>
      <p:pic>
        <p:nvPicPr>
          <p:cNvPr id="375" name="Google Shape;375;p23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15331" y="52272"/>
            <a:ext cx="1538469" cy="1538469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76" name="Google Shape;376;p23"/>
          <p:cNvGraphicFramePr/>
          <p:nvPr/>
        </p:nvGraphicFramePr>
        <p:xfrm>
          <a:off x="838199" y="1825625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{575071E7-99A2-401C-91B7-09620C3545FB}</a:tableStyleId>
              </a:tblPr>
              <a:tblGrid>
                <a:gridCol w="4996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86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CH" sz="2400"/>
                        <a:t>Bisher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CH" sz="2400"/>
                        <a:t>Neu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CH" sz="2400" i="1"/>
                        <a:t>Besammlung Bahnhof Chur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F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de-CH" sz="2400" i="1"/>
                        <a:t>Besammlung Bahnhof Chur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F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CH" sz="2400"/>
                        <a:t>3 Guggen am Umzug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F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de-CH" sz="2400"/>
                        <a:t>3 – 4 Guggen am Umzug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FCB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CH" sz="2400"/>
                        <a:t>Ende auf dem Kornplatz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de-CH" sz="2400"/>
                        <a:t>Ende auf dem Arcas Platz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91450" marR="91450" marT="45725" marB="45725">
                    <a:solidFill>
                      <a:srgbClr val="FF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de-CH" sz="2400"/>
                        <a:t>Alle angemeldeten Guggen dürfen spielen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FCB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de-CH" sz="2400"/>
                        <a:t>Auftrittsplan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CH" sz="2400" i="1"/>
                        <a:t>Konfettischlacht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de-CH" sz="2400" i="1"/>
                        <a:t>Konfettischlacht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2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5" name="Google Shape;395;p25"/>
          <p:cNvSpPr/>
          <p:nvPr/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rgbClr val="BF0000"/>
              </a:gs>
            </a:gsLst>
            <a:lin ang="8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6" name="Google Shape;396;p25"/>
          <p:cNvSpPr/>
          <p:nvPr/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0">
                <a:srgbClr val="FF0000">
                  <a:alpha val="0"/>
                </a:srgbClr>
              </a:gs>
              <a:gs pos="20000">
                <a:srgbClr val="FF0000">
                  <a:alpha val="0"/>
                </a:srgbClr>
              </a:gs>
              <a:gs pos="100000">
                <a:srgbClr val="7F0000">
                  <a:alpha val="54902"/>
                </a:srgbClr>
              </a:gs>
            </a:gsLst>
            <a:lin ang="13800001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7" name="Google Shape;397;p25"/>
          <p:cNvSpPr/>
          <p:nvPr/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rgbClr val="FF0000">
                  <a:alpha val="65882"/>
                </a:srgbClr>
              </a:gs>
              <a:gs pos="100000">
                <a:srgbClr val="000000">
                  <a:alpha val="30196"/>
                </a:srgbClr>
              </a:gs>
            </a:gsLst>
            <a:lin ang="132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8" name="Google Shape;398;p25"/>
          <p:cNvSpPr/>
          <p:nvPr/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50000">
                <a:srgbClr val="000000">
                  <a:alpha val="0"/>
                </a:srgbClr>
              </a:gs>
              <a:gs pos="99000">
                <a:srgbClr val="7F0000">
                  <a:alpha val="52157"/>
                </a:srgbClr>
              </a:gs>
              <a:gs pos="100000">
                <a:srgbClr val="7F0000">
                  <a:alpha val="52157"/>
                </a:srgbClr>
              </a:gs>
            </a:gsLst>
            <a:lin ang="168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9" name="Google Shape;399;p25"/>
          <p:cNvSpPr txBox="1"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Play"/>
              <a:buNone/>
            </a:pPr>
            <a:r>
              <a:rPr lang="de-CH" sz="4000">
                <a:solidFill>
                  <a:srgbClr val="FFFFFF"/>
                </a:solidFill>
              </a:rPr>
              <a:t>Montag, 08.02.2027 / Schnitzelbank</a:t>
            </a:r>
            <a:endParaRPr/>
          </a:p>
        </p:txBody>
      </p:sp>
      <p:pic>
        <p:nvPicPr>
          <p:cNvPr id="400" name="Google Shape;400;p25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15331" y="52272"/>
            <a:ext cx="1538469" cy="1538469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01" name="Google Shape;401;p25"/>
          <p:cNvGraphicFramePr/>
          <p:nvPr/>
        </p:nvGraphicFramePr>
        <p:xfrm>
          <a:off x="838199" y="1825625"/>
          <a:ext cx="10482950" cy="3200470"/>
        </p:xfrm>
        <a:graphic>
          <a:graphicData uri="http://schemas.openxmlformats.org/drawingml/2006/table">
            <a:tbl>
              <a:tblPr firstRow="1" bandRow="1">
                <a:noFill/>
                <a:tableStyleId>{575071E7-99A2-401C-91B7-09620C3545FB}</a:tableStyleId>
              </a:tblPr>
              <a:tblGrid>
                <a:gridCol w="4996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86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CH" sz="2400">
                          <a:solidFill>
                            <a:schemeClr val="lt1"/>
                          </a:solidFill>
                        </a:rPr>
                        <a:t>Bisher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CH" sz="2400">
                          <a:solidFill>
                            <a:schemeClr val="lt1"/>
                          </a:solidFill>
                        </a:rPr>
                        <a:t>Neu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CH" sz="2400">
                          <a:solidFill>
                            <a:schemeClr val="dk1"/>
                          </a:solidFill>
                        </a:rPr>
                        <a:t>Schnitzelbank in den Beizen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de-CH" sz="2400">
                          <a:solidFill>
                            <a:schemeClr val="dk1"/>
                          </a:solidFill>
                        </a:rPr>
                        <a:t>Schnitzelbank auch im Zelt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solidFill>
                      <a:srgbClr val="FF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de-CH" sz="2400">
                          <a:solidFill>
                            <a:schemeClr val="dk1"/>
                          </a:solidFill>
                        </a:rPr>
                        <a:t>Guggenauftritte</a:t>
                      </a:r>
                      <a:endParaRPr sz="24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solidFill>
                      <a:srgbClr val="FFCB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>
                        <a:solidFill>
                          <a:srgbClr val="FF0000"/>
                        </a:solidFill>
                        <a:highlight>
                          <a:srgbClr val="FFFF00"/>
                        </a:highlight>
                      </a:endParaRPr>
                    </a:p>
                  </a:txBody>
                  <a:tcPr marL="91450" marR="91450" marT="45725" marB="45725">
                    <a:solidFill>
                      <a:srgbClr val="FF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endParaRPr sz="2400">
                        <a:solidFill>
                          <a:srgbClr val="FF0000"/>
                        </a:solidFill>
                        <a:highlight>
                          <a:srgbClr val="FFFF00"/>
                        </a:highlight>
                      </a:endParaRPr>
                    </a:p>
                  </a:txBody>
                  <a:tcPr marL="91450" marR="91450" marT="45725" marB="45725">
                    <a:solidFill>
                      <a:srgbClr val="FF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>
                        <a:solidFill>
                          <a:srgbClr val="FF0000"/>
                        </a:solidFill>
                        <a:highlight>
                          <a:srgbClr val="FFFF00"/>
                        </a:highlight>
                      </a:endParaRPr>
                    </a:p>
                  </a:txBody>
                  <a:tcPr marL="91450" marR="91450" marT="45725" marB="45725">
                    <a:solidFill>
                      <a:srgbClr val="FF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endParaRPr sz="2400">
                        <a:solidFill>
                          <a:schemeClr val="lt1"/>
                        </a:solidFill>
                        <a:highlight>
                          <a:srgbClr val="FFFF00"/>
                        </a:highlight>
                      </a:endParaRPr>
                    </a:p>
                  </a:txBody>
                  <a:tcPr marL="91450" marR="91450" marT="45725" marB="45725">
                    <a:solidFill>
                      <a:srgbClr val="FF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>
                        <a:solidFill>
                          <a:srgbClr val="FF0000"/>
                        </a:solidFill>
                      </a:endParaRPr>
                    </a:p>
                  </a:txBody>
                  <a:tcPr marL="91450" marR="91450" marT="45725" marB="45725">
                    <a:solidFill>
                      <a:srgbClr val="FF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endParaRPr sz="2400">
                        <a:solidFill>
                          <a:srgbClr val="FF0000"/>
                        </a:solidFill>
                      </a:endParaRPr>
                    </a:p>
                  </a:txBody>
                  <a:tcPr marL="91450" marR="91450" marT="45725" marB="45725">
                    <a:solidFill>
                      <a:srgbClr val="FF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>
                        <a:solidFill>
                          <a:srgbClr val="FF0000"/>
                        </a:solidFill>
                      </a:endParaRPr>
                    </a:p>
                  </a:txBody>
                  <a:tcPr marL="91450" marR="91450" marT="45725" marB="45725">
                    <a:solidFill>
                      <a:srgbClr val="FF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endParaRPr sz="2400">
                        <a:solidFill>
                          <a:srgbClr val="FF0000"/>
                        </a:solidFill>
                      </a:endParaRPr>
                    </a:p>
                  </a:txBody>
                  <a:tcPr marL="91450" marR="91450" marT="45725" marB="45725">
                    <a:solidFill>
                      <a:srgbClr val="FF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2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8" name="Google Shape;408;p26"/>
          <p:cNvSpPr/>
          <p:nvPr/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rgbClr val="BF0000"/>
              </a:gs>
            </a:gsLst>
            <a:lin ang="8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9" name="Google Shape;409;p26"/>
          <p:cNvSpPr/>
          <p:nvPr/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0">
                <a:srgbClr val="FF0000">
                  <a:alpha val="0"/>
                </a:srgbClr>
              </a:gs>
              <a:gs pos="20000">
                <a:srgbClr val="FF0000">
                  <a:alpha val="0"/>
                </a:srgbClr>
              </a:gs>
              <a:gs pos="100000">
                <a:srgbClr val="7F0000">
                  <a:alpha val="54902"/>
                </a:srgbClr>
              </a:gs>
            </a:gsLst>
            <a:lin ang="13800001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0" name="Google Shape;410;p26"/>
          <p:cNvSpPr/>
          <p:nvPr/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rgbClr val="FF0000">
                  <a:alpha val="65882"/>
                </a:srgbClr>
              </a:gs>
              <a:gs pos="100000">
                <a:srgbClr val="000000">
                  <a:alpha val="30196"/>
                </a:srgbClr>
              </a:gs>
            </a:gsLst>
            <a:lin ang="132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1" name="Google Shape;411;p26"/>
          <p:cNvSpPr/>
          <p:nvPr/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50000">
                <a:srgbClr val="000000">
                  <a:alpha val="0"/>
                </a:srgbClr>
              </a:gs>
              <a:gs pos="99000">
                <a:srgbClr val="7F0000">
                  <a:alpha val="52157"/>
                </a:srgbClr>
              </a:gs>
              <a:gs pos="100000">
                <a:srgbClr val="7F0000">
                  <a:alpha val="52157"/>
                </a:srgbClr>
              </a:gs>
            </a:gsLst>
            <a:lin ang="168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2" name="Google Shape;412;p26"/>
          <p:cNvSpPr txBox="1"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Play"/>
              <a:buNone/>
            </a:pPr>
            <a:r>
              <a:rPr lang="de-CH" sz="4000">
                <a:solidFill>
                  <a:srgbClr val="FFFFFF"/>
                </a:solidFill>
              </a:rPr>
              <a:t>Dienstag, 09.02.2027 </a:t>
            </a:r>
            <a:endParaRPr/>
          </a:p>
        </p:txBody>
      </p:sp>
      <p:pic>
        <p:nvPicPr>
          <p:cNvPr id="413" name="Google Shape;413;p26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15331" y="52272"/>
            <a:ext cx="1538469" cy="1538469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14" name="Google Shape;414;p26"/>
          <p:cNvGraphicFramePr/>
          <p:nvPr/>
        </p:nvGraphicFramePr>
        <p:xfrm>
          <a:off x="838199" y="1642745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{575071E7-99A2-401C-91B7-09620C3545FB}</a:tableStyleId>
              </a:tblPr>
              <a:tblGrid>
                <a:gridCol w="4996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86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CH" sz="1800"/>
                        <a:t>Bisher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CH" sz="1800"/>
                        <a:t>Neu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CH" sz="1800"/>
                        <a:t>Freie Fasnacht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F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de-CH" sz="1800"/>
                        <a:t>Freie Fasnacht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F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>
                    <a:solidFill>
                      <a:srgbClr val="FF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de-CH" sz="1800"/>
                        <a:t>Betrieb Zelt Kornplatz sowie Arcas-Platz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FCB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de-CH" sz="1800"/>
                        <a:t>Möglichst viele Kliggen mit Fahrzeuge für Barbetrieb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de-CH" sz="1800"/>
                        <a:t>Martinsplatz bis Rathaushalle und Kornplatz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de-CH" sz="1800"/>
                        <a:t>Sitzgelegenheiten dürfen aufgestellt werden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>
                    <a:solidFill>
                      <a:srgbClr val="FF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de-CH" sz="1800"/>
                        <a:t>Auftrittsplan Guggenmusiken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FCB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CH" sz="1800"/>
                        <a:t>Freie Auftritte erwünscht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F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de-CH" sz="1800"/>
                        <a:t>Freie Auftritte erwünscht 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F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>
                    <a:solidFill>
                      <a:srgbClr val="FF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de-CH" sz="1800"/>
                        <a:t>Umzug GKB / Restaurant Calanda zum Kornplatz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de-CH" sz="1800"/>
                        <a:t>Besammlung 20:00 Uhr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de-CH" sz="1800"/>
                        <a:t>Zwischenhalt bei der Rathaushalle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de-CH" sz="1800"/>
                        <a:t>Teilnehmer Gäste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de-CH" sz="1800"/>
                        <a:t>Kliggen mit Handwagen (beleuchtet)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de-CH" sz="1800"/>
                        <a:t>Guggen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FCB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de-CH" sz="1800"/>
                        <a:t>Besammlung 20:00 Uhr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de-CH" sz="1800"/>
                        <a:t>Abmarsch 20:15 Uhr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2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1" name="Google Shape;421;p27"/>
          <p:cNvSpPr/>
          <p:nvPr/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rgbClr val="BF0000"/>
              </a:gs>
            </a:gsLst>
            <a:lin ang="8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2" name="Google Shape;422;p27"/>
          <p:cNvSpPr/>
          <p:nvPr/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0">
                <a:srgbClr val="FF0000">
                  <a:alpha val="0"/>
                </a:srgbClr>
              </a:gs>
              <a:gs pos="20000">
                <a:srgbClr val="FF0000">
                  <a:alpha val="0"/>
                </a:srgbClr>
              </a:gs>
              <a:gs pos="100000">
                <a:srgbClr val="7F0000">
                  <a:alpha val="54902"/>
                </a:srgbClr>
              </a:gs>
            </a:gsLst>
            <a:lin ang="13800001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3" name="Google Shape;423;p27"/>
          <p:cNvSpPr/>
          <p:nvPr/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rgbClr val="FF0000">
                  <a:alpha val="65882"/>
                </a:srgbClr>
              </a:gs>
              <a:gs pos="100000">
                <a:srgbClr val="000000">
                  <a:alpha val="30196"/>
                </a:srgbClr>
              </a:gs>
            </a:gsLst>
            <a:lin ang="132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4" name="Google Shape;424;p27"/>
          <p:cNvSpPr/>
          <p:nvPr/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50000">
                <a:srgbClr val="000000">
                  <a:alpha val="0"/>
                </a:srgbClr>
              </a:gs>
              <a:gs pos="99000">
                <a:srgbClr val="7F0000">
                  <a:alpha val="52157"/>
                </a:srgbClr>
              </a:gs>
              <a:gs pos="100000">
                <a:srgbClr val="7F0000">
                  <a:alpha val="52157"/>
                </a:srgbClr>
              </a:gs>
            </a:gsLst>
            <a:lin ang="168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5" name="Google Shape;425;p27"/>
          <p:cNvSpPr txBox="1"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Play"/>
              <a:buNone/>
            </a:pPr>
            <a:r>
              <a:rPr lang="de-CH" sz="4000">
                <a:solidFill>
                  <a:srgbClr val="FFFFFF"/>
                </a:solidFill>
              </a:rPr>
              <a:t>Mittwoch, 10.02.2027 </a:t>
            </a:r>
            <a:endParaRPr/>
          </a:p>
        </p:txBody>
      </p:sp>
      <p:pic>
        <p:nvPicPr>
          <p:cNvPr id="426" name="Google Shape;426;p27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15331" y="52272"/>
            <a:ext cx="1538469" cy="1538469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27" name="Google Shape;427;p27"/>
          <p:cNvGraphicFramePr/>
          <p:nvPr/>
        </p:nvGraphicFramePr>
        <p:xfrm>
          <a:off x="838199" y="1825625"/>
          <a:ext cx="10482950" cy="1828840"/>
        </p:xfrm>
        <a:graphic>
          <a:graphicData uri="http://schemas.openxmlformats.org/drawingml/2006/table">
            <a:tbl>
              <a:tblPr firstRow="1" bandRow="1">
                <a:noFill/>
                <a:tableStyleId>{575071E7-99A2-401C-91B7-09620C3545FB}</a:tableStyleId>
              </a:tblPr>
              <a:tblGrid>
                <a:gridCol w="4996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86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CH" sz="2400"/>
                        <a:t>Bisher</a:t>
                      </a:r>
                      <a:endParaRPr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CH" sz="2400"/>
                        <a:t>Neu</a:t>
                      </a:r>
                      <a:endParaRPr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/>
                    </a:p>
                  </a:txBody>
                  <a:tcPr marL="91450" marR="91450" marT="45725" marB="45725">
                    <a:solidFill>
                      <a:srgbClr val="FFCBC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de-CH" sz="2400"/>
                        <a:t>Katerfrühstück auf dem Arcas-Platz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FCB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CH" sz="2400"/>
                        <a:t>Kleiner Umzug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F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de-CH" sz="2400"/>
                        <a:t>Kleiner Umzug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F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de-CH" sz="2400"/>
                        <a:t>Schlüsselrückgabe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F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None/>
                      </a:pPr>
                      <a:r>
                        <a:rPr lang="de-CH" sz="2400"/>
                        <a:t>Schlüsselrückgabe</a:t>
                      </a:r>
                      <a:endParaRPr/>
                    </a:p>
                  </a:txBody>
                  <a:tcPr marL="91450" marR="91450" marT="45725" marB="45725">
                    <a:solidFill>
                      <a:srgbClr val="FF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Benutzerdefiniert 1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FF0000"/>
      </a:accent1>
      <a:accent2>
        <a:srgbClr val="FFFFFF"/>
      </a:accent2>
      <a:accent3>
        <a:srgbClr val="000000"/>
      </a:accent3>
      <a:accent4>
        <a:srgbClr val="FF0000"/>
      </a:accent4>
      <a:accent5>
        <a:srgbClr val="FFFFFF"/>
      </a:accent5>
      <a:accent6>
        <a:srgbClr val="000000"/>
      </a:accent6>
      <a:hlink>
        <a:srgbClr val="FF0000"/>
      </a:hlink>
      <a:folHlink>
        <a:srgbClr val="FFFF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919</Words>
  <Application>Microsoft Macintosh PowerPoint</Application>
  <PresentationFormat>Breitbild</PresentationFormat>
  <Paragraphs>260</Paragraphs>
  <Slides>19</Slides>
  <Notes>19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19</vt:i4>
      </vt:variant>
    </vt:vector>
  </HeadingPairs>
  <TitlesOfParts>
    <vt:vector size="24" baseType="lpstr">
      <vt:lpstr>Play</vt:lpstr>
      <vt:lpstr>Noto Sans Symbols</vt:lpstr>
      <vt:lpstr>Arial</vt:lpstr>
      <vt:lpstr>Aptos Display</vt:lpstr>
      <vt:lpstr>Office</vt:lpstr>
      <vt:lpstr>Meet &amp; Greet Information für Medien</vt:lpstr>
      <vt:lpstr>PowerPoint-Präsentation</vt:lpstr>
      <vt:lpstr>Vision</vt:lpstr>
      <vt:lpstr> Kommunikation     Administration</vt:lpstr>
      <vt:lpstr>Schlüsselübernahme 11.11.2026</vt:lpstr>
      <vt:lpstr>Plakettenpräsentation 02.11.2026</vt:lpstr>
      <vt:lpstr>Lokalprämierung 01.02.2027</vt:lpstr>
      <vt:lpstr>Freitag, 05.02.2027</vt:lpstr>
      <vt:lpstr>Samstag, 06.02.2027 / Umzug</vt:lpstr>
      <vt:lpstr>Samstag, 06.02.2027 / Abend</vt:lpstr>
      <vt:lpstr>Festwirtschaft Kornplatz</vt:lpstr>
      <vt:lpstr>Festwirtschaft Arcas-Platz</vt:lpstr>
      <vt:lpstr>Festwirtschaft Fliegend</vt:lpstr>
      <vt:lpstr>Festwirtschaft Fliegend</vt:lpstr>
      <vt:lpstr>Festwirtschaft Auftrittspläne</vt:lpstr>
      <vt:lpstr>Sonntag, 07.02.2027 / Kinderfasnacht</vt:lpstr>
      <vt:lpstr>Montag, 08.02.2027 / Schnitzelbank</vt:lpstr>
      <vt:lpstr>Dienstag, 09.02.2027 </vt:lpstr>
      <vt:lpstr>Mittwoch, 10.02.2027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Sandro Durisch</dc:creator>
  <cp:lastModifiedBy>alex.tobisch@bluewin.ch</cp:lastModifiedBy>
  <cp:revision>4</cp:revision>
  <dcterms:created xsi:type="dcterms:W3CDTF">2026-05-06T18:54:55Z</dcterms:created>
  <dcterms:modified xsi:type="dcterms:W3CDTF">2026-09-16T19:27:42Z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c5c8fc13-10ff-486c-8b98-f1c4969692dd_Enabled">
    <vt:lpwstr>true</vt:lpwstr>
  </property>
  <property fmtid="{D5CDD505-2E9C-101B-9397-08002B2CF9AE}" pid="3" name="MSIP_Label_c5c8fc13-10ff-486c-8b98-f1c4969692dd_SetDate">
    <vt:lpwstr>2026-05-12T06:21:45Z</vt:lpwstr>
  </property>
  <property fmtid="{D5CDD505-2E9C-101B-9397-08002B2CF9AE}" pid="4" name="MSIP_Label_c5c8fc13-10ff-486c-8b98-f1c4969692dd_Method">
    <vt:lpwstr>Privileged</vt:lpwstr>
  </property>
  <property fmtid="{D5CDD505-2E9C-101B-9397-08002B2CF9AE}" pid="5" name="MSIP_Label_c5c8fc13-10ff-486c-8b98-f1c4969692dd_Name">
    <vt:lpwstr>L3</vt:lpwstr>
  </property>
  <property fmtid="{D5CDD505-2E9C-101B-9397-08002B2CF9AE}" pid="6" name="MSIP_Label_c5c8fc13-10ff-486c-8b98-f1c4969692dd_SiteId">
    <vt:lpwstr>6ae27add-8276-4a38-88c1-3a9c1f973767</vt:lpwstr>
  </property>
  <property fmtid="{D5CDD505-2E9C-101B-9397-08002B2CF9AE}" pid="7" name="MSIP_Label_c5c8fc13-10ff-486c-8b98-f1c4969692dd_ActionId">
    <vt:lpwstr>91dd96a1-05ec-48c9-aca5-4fe4662a05b7</vt:lpwstr>
  </property>
  <property fmtid="{D5CDD505-2E9C-101B-9397-08002B2CF9AE}" pid="8" name="MSIP_Label_c5c8fc13-10ff-486c-8b98-f1c4969692dd_ContentBits">
    <vt:lpwstr>0</vt:lpwstr>
  </property>
  <property fmtid="{D5CDD505-2E9C-101B-9397-08002B2CF9AE}" pid="9" name="MSIP_Label_c5c8fc13-10ff-486c-8b98-f1c4969692dd_Tag">
    <vt:lpwstr>10, 0, 1, 1</vt:lpwstr>
  </property>
</Properties>
</file>